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4.jpg" ContentType="image/jpeg"/>
  <Override PartName="/ppt/media/image15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73" r:id="rId3"/>
    <p:sldId id="377" r:id="rId4"/>
    <p:sldId id="773" r:id="rId5"/>
    <p:sldId id="774" r:id="rId6"/>
    <p:sldId id="277" r:id="rId7"/>
    <p:sldId id="266" r:id="rId8"/>
    <p:sldId id="770" r:id="rId9"/>
    <p:sldId id="771" r:id="rId10"/>
    <p:sldId id="772" r:id="rId11"/>
    <p:sldId id="768" r:id="rId12"/>
    <p:sldId id="777" r:id="rId13"/>
    <p:sldId id="796" r:id="rId14"/>
    <p:sldId id="790" r:id="rId15"/>
    <p:sldId id="791" r:id="rId16"/>
    <p:sldId id="792" r:id="rId17"/>
    <p:sldId id="793" r:id="rId18"/>
    <p:sldId id="794" r:id="rId19"/>
    <p:sldId id="795" r:id="rId20"/>
    <p:sldId id="797" r:id="rId21"/>
    <p:sldId id="798" r:id="rId22"/>
    <p:sldId id="278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768">
          <p15:clr>
            <a:srgbClr val="A4A3A4"/>
          </p15:clr>
        </p15:guide>
        <p15:guide id="4" pos="37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68880E"/>
    <a:srgbClr val="4F81BD"/>
    <a:srgbClr val="C3B500"/>
    <a:srgbClr val="EFC026"/>
    <a:srgbClr val="D3D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87519"/>
  </p:normalViewPr>
  <p:slideViewPr>
    <p:cSldViewPr>
      <p:cViewPr varScale="1">
        <p:scale>
          <a:sx n="98" d="100"/>
          <a:sy n="98" d="100"/>
        </p:scale>
        <p:origin x="1056" y="184"/>
      </p:cViewPr>
      <p:guideLst>
        <p:guide orient="horz" pos="2880"/>
        <p:guide pos="2160"/>
        <p:guide orient="horz" pos="768"/>
        <p:guide pos="37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8ED02-2823-5346-9641-3BB7A610FC6D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C32D-E6FC-DD4A-AD54-4C6AD8923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1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2C32D-E6FC-DD4A-AD54-4C6AD8923D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52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39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46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88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48235"/>
              </a:solidFill>
              <a:latin typeface="Arial"/>
              <a:cs typeface="Arial"/>
            </a:endParaRPr>
          </a:p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2C32D-E6FC-DD4A-AD54-4C6AD8923D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7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48235"/>
              </a:solidFill>
              <a:latin typeface="Arial"/>
              <a:cs typeface="Arial"/>
            </a:endParaRPr>
          </a:p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2C32D-E6FC-DD4A-AD54-4C6AD8923D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2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643255">
              <a:lnSpc>
                <a:spcPct val="99800"/>
              </a:lnSpc>
            </a:pPr>
            <a:r>
              <a:rPr lang="en-US" spc="-5" dirty="0">
                <a:solidFill>
                  <a:srgbClr val="FF0000"/>
                </a:solidFill>
                <a:cs typeface="Times New Roman" panose="02020603050405020304" pitchFamily="18" charset="0"/>
              </a:rPr>
              <a:t>Give example relevant to forestry (tree nursery, for income generation)</a:t>
            </a:r>
          </a:p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2C32D-E6FC-DD4A-AD54-4C6AD8923D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8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2C32D-E6FC-DD4A-AD54-4C6AD8923D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6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6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building skills within their organizations to integrate gender-based outcomes in their planning and the measurement of impacts, specifically the benefits of the W+ standard as a method for identification of gender-based outcome indicators for integration into landscape program design, and tools for measuring the impacts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will also include a baseline of participants’ existing skills for evaluation and gender analysis methods.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39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98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7D736-D407-4E73-A117-F27D5B58C3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9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4000" y="1117600"/>
            <a:ext cx="9144000" cy="2387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3606800"/>
            <a:ext cx="9144000" cy="165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5482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6939" y="1713712"/>
            <a:ext cx="4872990" cy="3988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482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990" y="1708962"/>
            <a:ext cx="5015865" cy="4357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5482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47800" y="114300"/>
            <a:ext cx="9144000" cy="6743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59DD-E0B9-7542-8773-4C254A3FC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7FC22-0216-024B-A341-CBBA03E47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4A81E-D30C-E740-A03C-45E2D0F7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4085A-8829-8845-ADED-82A9A6C7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B3867-3957-5846-88F8-D8984EF9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4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47CAC-46B3-544D-BAC1-591F44BB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0AABF-2D54-7048-9B4A-BB24AD7AA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5E193-3292-B04B-A081-BBE1BEE9F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1CB2C-8C99-DF4B-AFD6-F67370AA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86F8B-D97E-9E49-8428-4E162BBA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28BBE-912A-444B-B7E2-7DDAE384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9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200" y="611854"/>
            <a:ext cx="1051560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2208" y="1738268"/>
            <a:ext cx="4901565" cy="1449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5482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alauditnetwork.org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can.org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hyperlink" Target="http://www.wplu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hyperlink" Target="https://unfccc.int/climate-action/momentum-for-change/women-for-results/the-w-standar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tif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3108960"/>
            <a:ext cx="9372600" cy="35830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Taking Steps to Empower Women in PROGREEN and FOLUR Landscapes: REDD+ meets W+ in Nepal</a:t>
            </a:r>
            <a:b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World Bank </a:t>
            </a: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2 February 2023</a:t>
            </a:r>
            <a:br>
              <a:rPr lang="en-US" sz="3200" b="1" dirty="0">
                <a:solidFill>
                  <a:srgbClr val="FFC000"/>
                </a:solidFill>
              </a:rPr>
            </a:br>
            <a:b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</a:br>
            <a:endParaRPr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53255" y="4378173"/>
            <a:ext cx="3090545" cy="1404231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0"/>
              </a:spcBef>
            </a:pPr>
            <a:endParaRPr lang="en-US" sz="2400" spc="-105" dirty="0">
              <a:solidFill>
                <a:srgbClr val="6699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10"/>
              </a:spcBef>
            </a:pP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482585" y="5471663"/>
            <a:ext cx="1920293" cy="9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6165"/>
          <a:stretch/>
        </p:blipFill>
        <p:spPr>
          <a:xfrm>
            <a:off x="-1" y="-182880"/>
            <a:ext cx="12192001" cy="2843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AA8A2-BBEA-BA47-9E4A-BAE5E8CDA4A8}"/>
              </a:ext>
            </a:extLst>
          </p:cNvPr>
          <p:cNvSpPr txBox="1"/>
          <p:nvPr/>
        </p:nvSpPr>
        <p:spPr>
          <a:xfrm>
            <a:off x="7629525" y="6143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48291-2D41-2F42-A193-27B01485BDAE}"/>
              </a:ext>
            </a:extLst>
          </p:cNvPr>
          <p:cNvSpPr txBox="1"/>
          <p:nvPr/>
        </p:nvSpPr>
        <p:spPr>
          <a:xfrm>
            <a:off x="8186738" y="5986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9FC09-A9B7-8D49-810D-034266CC0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614" y="5529263"/>
            <a:ext cx="1362027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03"/>
    </mc:Choice>
    <mc:Fallback xmlns="">
      <p:transition spd="slow" advTm="759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645680" y="1743474"/>
            <a:ext cx="1" cy="440266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69" name="Title 1">
            <a:extLst>
              <a:ext uri="{FF2B5EF4-FFF2-40B4-BE49-F238E27FC236}">
                <a16:creationId xmlns:a16="http://schemas.microsoft.com/office/drawing/2014/main" id="{25289B17-01D6-7A48-AE97-59651725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95" y="-120936"/>
            <a:ext cx="10515600" cy="1325563"/>
          </a:xfrm>
        </p:spPr>
        <p:txBody>
          <a:bodyPr>
            <a:normAutofit/>
          </a:bodyPr>
          <a:lstStyle/>
          <a:p>
            <a:br>
              <a:rPr lang="en-US" altLang="en-US" sz="3500" b="1" dirty="0">
                <a:solidFill>
                  <a:srgbClr val="AE1E1F"/>
                </a:solidFill>
                <a:latin typeface="Trebuchet MS"/>
                <a:cs typeface="Trebuchet MS"/>
              </a:rPr>
            </a:br>
            <a:endParaRPr lang="en-US" altLang="en-US" sz="3500" b="1" dirty="0">
              <a:solidFill>
                <a:srgbClr val="AE1E1F"/>
              </a:solidFill>
              <a:latin typeface="Trebuchet MS"/>
              <a:cs typeface="Trebuchet MS"/>
            </a:endParaRP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A29DC432-6D28-9D4E-A8D2-87BFAF4047D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199" y="1390748"/>
            <a:ext cx="6953859" cy="5403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2000" spc="-20" dirty="0">
                <a:cs typeface="Trebuchet MS"/>
                <a:sym typeface="Georgia" panose="02040502050405020303" pitchFamily="18" charset="0"/>
              </a:rPr>
              <a:t>Govt. provided biogas units and measured/sold GHG units. Women’s unpaid </a:t>
            </a:r>
            <a:r>
              <a:rPr lang="en-GB" altLang="en-US" sz="2000" spc="-20" dirty="0" err="1">
                <a:cs typeface="Trebuchet MS"/>
                <a:sym typeface="Georgia" panose="02040502050405020303" pitchFamily="18" charset="0"/>
              </a:rPr>
              <a:t>labor</a:t>
            </a:r>
            <a:r>
              <a:rPr lang="en-GB" altLang="en-US" sz="2000" spc="-20" dirty="0">
                <a:cs typeface="Trebuchet MS"/>
                <a:sym typeface="Georgia" panose="02040502050405020303" pitchFamily="18" charset="0"/>
              </a:rPr>
              <a:t> has enabled </a:t>
            </a:r>
            <a:r>
              <a:rPr lang="en-US" sz="2000" dirty="0"/>
              <a:t>functioning and maintenance of biogas digesters resulting in climate mitigation, forest conservation and GHG units</a:t>
            </a:r>
            <a:r>
              <a:rPr lang="en-GB" altLang="en-US" sz="2000" spc="-20" dirty="0">
                <a:cs typeface="Trebuchet MS"/>
                <a:sym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endParaRPr lang="en-GB" altLang="en-US" sz="2000" spc="-20" dirty="0">
              <a:latin typeface="Trebuchet MS"/>
              <a:cs typeface="Trebuchet MS"/>
              <a:sym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/>
              <a:t>W+ Standard measured the time saved for 7,200 who replaced their wood-generated stoves, relieving them of the need to collect fuel wood from the forest and saving 2.26 hours per day.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By eliminating this time-consuming, labor-intensive task, women gained time for leisure and self-improvement, planting vegetable gardens, and engaging in income generation and community activities. </a:t>
            </a:r>
          </a:p>
          <a:p>
            <a:endParaRPr lang="en-GB" altLang="en-US" sz="2000" spc="-20" dirty="0">
              <a:latin typeface="Trebuchet MS"/>
              <a:cs typeface="Trebuchet MS"/>
              <a:sym typeface="Georgia" panose="02040502050405020303" pitchFamily="18" charset="0"/>
            </a:endParaRPr>
          </a:p>
          <a:p>
            <a:r>
              <a:rPr lang="en-GB" altLang="en-US" sz="2000" spc="-20" dirty="0">
                <a:latin typeface="Trebuchet MS"/>
                <a:cs typeface="Trebuchet MS"/>
                <a:sym typeface="Georgia" panose="02040502050405020303" pitchFamily="18" charset="0"/>
              </a:rPr>
              <a:t>Women’s groups received revenue from W+ unit sales, used for livelihood and climate adaptation activities.</a:t>
            </a:r>
          </a:p>
          <a:p>
            <a:pPr marL="0" indent="0">
              <a:buNone/>
            </a:pPr>
            <a:endParaRPr lang="en-US" altLang="en-US" sz="2000" dirty="0">
              <a:latin typeface="Trebuchet MS"/>
              <a:cs typeface="Trebuchet MS"/>
            </a:endParaRPr>
          </a:p>
        </p:txBody>
      </p:sp>
      <p:pic>
        <p:nvPicPr>
          <p:cNvPr id="38915" name="Content Placeholder 4">
            <a:extLst>
              <a:ext uri="{FF2B5EF4-FFF2-40B4-BE49-F238E27FC236}">
                <a16:creationId xmlns:a16="http://schemas.microsoft.com/office/drawing/2014/main" id="{B7074EB8-186D-1940-B2C6-66A4E850FD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8141559" y="3437341"/>
            <a:ext cx="3379361" cy="225466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ED375-1C6B-4474-BFBF-4A392A4C0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736925"/>
            <a:ext cx="1023700" cy="686661"/>
          </a:xfrm>
          <a:prstGeom prst="rect">
            <a:avLst/>
          </a:prstGeom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496006" y="1441138"/>
            <a:ext cx="299349" cy="30233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76229" y="2918030"/>
            <a:ext cx="299349" cy="30233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42591" y="4441949"/>
            <a:ext cx="299349" cy="30233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>
            <a:extLst>
              <a:ext uri="{FF2B5EF4-FFF2-40B4-BE49-F238E27FC236}">
                <a16:creationId xmlns:a16="http://schemas.microsoft.com/office/drawing/2014/main" id="{37605477-AB02-1642-BC7D-E31F9E1E48D9}"/>
              </a:ext>
            </a:extLst>
          </p:cNvPr>
          <p:cNvSpPr/>
          <p:nvPr/>
        </p:nvSpPr>
        <p:spPr>
          <a:xfrm rot="5400000">
            <a:off x="3821581" y="-3719931"/>
            <a:ext cx="1310336" cy="8877298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Using the W+ to measure time savings from biogas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B4260E-E935-0648-AEB7-2672E723E200}"/>
              </a:ext>
            </a:extLst>
          </p:cNvPr>
          <p:cNvSpPr>
            <a:spLocks noChangeAspect="1"/>
          </p:cNvSpPr>
          <p:nvPr/>
        </p:nvSpPr>
        <p:spPr>
          <a:xfrm>
            <a:off x="446567" y="5994972"/>
            <a:ext cx="299349" cy="30233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C16EB30C-3BBD-9A49-9B6C-8AF25A792A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/>
          <a:srcRect t="20763" b="20763"/>
          <a:stretch/>
        </p:blipFill>
        <p:spPr>
          <a:xfrm>
            <a:off x="9187427" y="618636"/>
            <a:ext cx="2331884" cy="24688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23794"/>
            <a:ext cx="10515600" cy="127208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525463" marR="6350" indent="-66675">
              <a:lnSpc>
                <a:spcPts val="5200"/>
              </a:lnSpc>
            </a:pPr>
            <a:br>
              <a:rPr lang="en-US" sz="3600" b="1" dirty="0">
                <a:solidFill>
                  <a:srgbClr val="C00000"/>
                </a:solidFill>
              </a:rPr>
            </a:b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13C1-6DEA-964C-98B9-B4113188B4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/>
              <a:t>Energy access: </a:t>
            </a:r>
          </a:p>
          <a:p>
            <a:pPr marL="0" indent="0">
              <a:buNone/>
            </a:pPr>
            <a:r>
              <a:rPr lang="en-US" sz="2000" dirty="0"/>
              <a:t>Biogas in Nepal, Indonesia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Water access:</a:t>
            </a:r>
          </a:p>
          <a:p>
            <a:pPr marL="0" indent="0">
              <a:buNone/>
            </a:pPr>
            <a:r>
              <a:rPr lang="en-US" sz="2000" dirty="0"/>
              <a:t>South Africa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Transport: </a:t>
            </a:r>
          </a:p>
          <a:p>
            <a:pPr marL="0" indent="0">
              <a:buNone/>
            </a:pPr>
            <a:r>
              <a:rPr lang="en-US" sz="2000" dirty="0"/>
              <a:t>Kenya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Women’s economic empowerment:</a:t>
            </a:r>
          </a:p>
          <a:p>
            <a:pPr marL="0" indent="0">
              <a:buNone/>
            </a:pPr>
            <a:r>
              <a:rPr lang="en-US" sz="2000" dirty="0"/>
              <a:t>South Africa, Kenya, Morocco, Vietnam, Ghana, Dominican Republic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03034D-AA7E-B548-BE55-9110B28CA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6446" y="1825625"/>
            <a:ext cx="3557354" cy="33778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/>
              <a:t>Agriculture:</a:t>
            </a:r>
          </a:p>
          <a:p>
            <a:pPr>
              <a:buFontTx/>
              <a:buChar char="-"/>
            </a:pPr>
            <a:r>
              <a:rPr lang="en-US" sz="2000" dirty="0"/>
              <a:t>Agribusiness, Kenya</a:t>
            </a:r>
          </a:p>
          <a:p>
            <a:pPr>
              <a:buFontTx/>
              <a:buChar char="-"/>
            </a:pPr>
            <a:r>
              <a:rPr lang="en-US" sz="2000" dirty="0"/>
              <a:t>Sustainable rice, Cambodia</a:t>
            </a:r>
          </a:p>
          <a:p>
            <a:pPr>
              <a:buFontTx/>
              <a:buChar char="-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Forest conservation</a:t>
            </a:r>
            <a:r>
              <a:rPr lang="en-US" sz="2000" dirty="0"/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REDD+, Kenya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/>
              <a:t>Agroforestry: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- Brazil</a:t>
            </a:r>
          </a:p>
          <a:p>
            <a:pPr marL="165100" indent="-165100"/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/>
              <a:t>CSR:</a:t>
            </a:r>
          </a:p>
          <a:p>
            <a:r>
              <a:rPr lang="en-US" sz="2000" dirty="0"/>
              <a:t>South Africa</a:t>
            </a:r>
          </a:p>
          <a:p>
            <a:endParaRPr lang="en-US" sz="2000" dirty="0"/>
          </a:p>
          <a:p>
            <a:r>
              <a:rPr lang="en-US" sz="2000" dirty="0"/>
              <a:t>Impact-linked finance:</a:t>
            </a:r>
          </a:p>
          <a:p>
            <a:r>
              <a:rPr lang="en-US" sz="2000" dirty="0"/>
              <a:t>Country TBD for DFIs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5DA54-0032-594D-8A87-5A29231B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54" y="1459442"/>
            <a:ext cx="3940092" cy="3744000"/>
          </a:xfrm>
          <a:prstGeom prst="rect">
            <a:avLst/>
          </a:prstGeom>
        </p:spPr>
      </p:pic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3840632" y="-3821965"/>
            <a:ext cx="1310336" cy="8991600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12700">
              <a:spcBef>
                <a:spcPts val="100"/>
              </a:spcBef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applications of W+ Standard™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8" y="521670"/>
            <a:ext cx="122582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525463" marR="6350" indent="-66675">
              <a:lnSpc>
                <a:spcPts val="5200"/>
              </a:lnSpc>
            </a:pPr>
            <a:br>
              <a:rPr lang="en-US" sz="3600" b="1" dirty="0">
                <a:solidFill>
                  <a:srgbClr val="C00000"/>
                </a:solidFill>
              </a:rPr>
            </a:b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D3A15-95C2-947A-800B-D8D3AD6B2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720197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Activities: Nepal Dec. 2022-Feb. 2023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  <a:tabLst>
                <a:tab pos="5189538" algn="l"/>
              </a:tabLst>
            </a:pPr>
            <a:r>
              <a:rPr lang="en-US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Conduct meetings with senior managers to generate interest and buy-in</a:t>
            </a:r>
            <a:r>
              <a:rPr lang="en-US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(Dec. 2022) </a:t>
            </a:r>
            <a:endParaRPr lang="en-US" b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indent="-276225" algn="l">
              <a:tabLst>
                <a:tab pos="5189538" algn="l"/>
              </a:tabLst>
            </a:pPr>
            <a:endParaRPr lang="en-US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indent="-387350" algn="l">
              <a:tabLst>
                <a:tab pos="5189538" algn="l"/>
              </a:tabLst>
            </a:pPr>
            <a:r>
              <a:rPr lang="en-US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 S</a:t>
            </a:r>
            <a:r>
              <a:rPr lang="en-US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election of 10-12 women and men participants to be trained, based on criteria such as experience with impact/evaluation methods and gender analysis (in process)</a:t>
            </a:r>
          </a:p>
          <a:p>
            <a:pPr marL="400050" indent="-276225" algn="l">
              <a:tabLst>
                <a:tab pos="5189538" algn="l"/>
              </a:tabLst>
            </a:pPr>
            <a:endParaRPr lang="en-US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5600" marR="0" lvl="0" indent="-342900" algn="l">
              <a:spcBef>
                <a:spcPts val="0"/>
              </a:spcBef>
              <a:spcAft>
                <a:spcPts val="0"/>
              </a:spcAft>
              <a:buAutoNum type="arabicPeriod" startAt="3"/>
            </a:pPr>
            <a:r>
              <a:rPr lang="en-US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Deliver training through online sessions over 4 days to introduce the concept of outcome measurement, steps of the W+ Standard and the methods for each of the six domains  (Feb. 2023)</a:t>
            </a:r>
          </a:p>
          <a:p>
            <a:pPr marL="355600" marR="0" lvl="0" indent="-342900" algn="l">
              <a:spcBef>
                <a:spcPts val="0"/>
              </a:spcBef>
              <a:spcAft>
                <a:spcPts val="0"/>
              </a:spcAft>
              <a:buAutoNum type="arabicPeriod" startAt="3"/>
            </a:pPr>
            <a:endParaRPr lang="en-US" b="0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43B2D1-4C2B-0828-3239-063C20FA8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133600"/>
            <a:ext cx="5181600" cy="3046988"/>
          </a:xfrm>
        </p:spPr>
        <p:txBody>
          <a:bodyPr/>
          <a:lstStyle/>
          <a:p>
            <a:pPr algn="l"/>
            <a:r>
              <a:rPr lang="en-US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Hands-on training at project field site  for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gender analysis, community consultations, and development of indicators and survey questions, over 7 days</a:t>
            </a:r>
            <a:r>
              <a:rPr lang="en-US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articipants will produce the  Project Design Document and baseline study, with a schedule for the remaining monitoring activities.</a:t>
            </a:r>
          </a:p>
          <a:p>
            <a:pPr algn="l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5. Participants will return to project site at later date for 4 days to conduct data collection and analysis for Monitoring and Results Report.</a:t>
            </a:r>
          </a:p>
          <a:p>
            <a:endParaRPr lang="en-US" dirty="0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3666933" y="-3648266"/>
            <a:ext cx="1657733" cy="8991600"/>
          </a:xfrm>
          <a:prstGeom prst="snip2SameRect">
            <a:avLst/>
          </a:prstGeom>
          <a:solidFill>
            <a:srgbClr val="FFC000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Bank PROGREEN: 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Capacity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Development for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Designing and Measuring Gender Outcomes through a Certification System for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Gender Inclusion in Landscape and Restoration projects</a:t>
            </a:r>
          </a:p>
          <a:p>
            <a:pPr marL="12700">
              <a:spcBef>
                <a:spcPts val="100"/>
              </a:spcBef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8" y="521670"/>
            <a:ext cx="122582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Selection criteria for W+ Trainees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" y="1738268"/>
            <a:ext cx="10451592" cy="34433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Experience with gender and/or social inclusion integration into project design/planning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Experience/willingness to learn collect and analyze data data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- Quantitative and qualitative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Willingness and interest to go beyond ‘advocacy’ approaches to research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824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023B-8EA3-258B-D81E-8698DE5D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in W+ Training Course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6C9A19C-1C83-1AF7-688B-A9045C0293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901187"/>
              </p:ext>
            </p:extLst>
          </p:nvPr>
        </p:nvGraphicFramePr>
        <p:xfrm>
          <a:off x="838200" y="1600200"/>
          <a:ext cx="93726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150">
                  <a:extLst>
                    <a:ext uri="{9D8B030D-6E8A-4147-A177-3AD203B41FA5}">
                      <a16:colId xmlns:a16="http://schemas.microsoft.com/office/drawing/2014/main" val="4197818247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155036840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746217525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3677680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Days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255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Introduction to W+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4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 Selection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Onsite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680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Design Document (PDD)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63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Baseline survey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2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Monitoring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5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Mentoring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Online / in 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78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01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900" y="1008550"/>
            <a:ext cx="6172200" cy="9666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94097" marR="4763" indent="-50006">
              <a:lnSpc>
                <a:spcPts val="3900"/>
              </a:lnSpc>
            </a:pPr>
            <a:br>
              <a:rPr lang="en-US" sz="2700" b="1" dirty="0">
                <a:solidFill>
                  <a:srgbClr val="C00000"/>
                </a:solidFill>
              </a:rPr>
            </a:b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D3A15-95C2-947A-800B-D8D3AD6B2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2200" y="1825626"/>
            <a:ext cx="5181600" cy="3808735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pPr>
              <a:tabLst>
                <a:tab pos="3892154" algn="l"/>
              </a:tabLst>
            </a:pPr>
            <a:endParaRPr lang="en-US" sz="13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4274200" y="-1878950"/>
            <a:ext cx="1243300" cy="6743700"/>
          </a:xfrm>
          <a:prstGeom prst="snip2SameRect">
            <a:avLst/>
          </a:prstGeom>
          <a:solidFill>
            <a:srgbClr val="FFC000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Step 1: </a:t>
            </a:r>
            <a:r>
              <a:rPr lang="en-US" sz="2400" b="1" dirty="0">
                <a:solidFill>
                  <a:srgbClr val="64822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Pre-Application Assessment and Domain Selection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316" y="850014"/>
            <a:ext cx="919368" cy="61722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D151EE-62F1-77E7-8529-B11D19F281F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581151" y="2226469"/>
            <a:ext cx="8686800" cy="288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171450" algn="just"/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9900" indent="-457200" algn="just">
              <a:buAutoNum type="alphaL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orient project staff on W+ Standard and its   steps</a:t>
            </a:r>
            <a:endParaRPr lang="en-US" sz="2400" b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469900" indent="-457200" algn="just">
              <a:buAutoNum type="alphaL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identify gaps and opportunities in existing project activities that could  be built upon to generate (additional) impact 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4300"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c. determine appropriate W+ domains </a:t>
            </a:r>
          </a:p>
          <a:p>
            <a:pPr marL="457200" indent="-342900" algn="just">
              <a:lnSpc>
                <a:spcPct val="115000"/>
              </a:lnSpc>
              <a:buAutoNum type="alphaLcPeriod" startAt="4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prepare Project Idea Note 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21334-87FE-F42E-D267-EDF3FCCF696B}"/>
              </a:ext>
            </a:extLst>
          </p:cNvPr>
          <p:cNvSpPr txBox="1"/>
          <p:nvPr/>
        </p:nvSpPr>
        <p:spPr>
          <a:xfrm>
            <a:off x="8934138" y="142406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Online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684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900" y="1008550"/>
            <a:ext cx="6172200" cy="9666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94097" marR="4763" indent="-50006">
              <a:lnSpc>
                <a:spcPts val="3900"/>
              </a:lnSpc>
            </a:pPr>
            <a:br>
              <a:rPr lang="en-US" sz="2700" b="1" dirty="0">
                <a:solidFill>
                  <a:srgbClr val="C00000"/>
                </a:solidFill>
              </a:rPr>
            </a:b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D3A15-95C2-947A-800B-D8D3AD6B2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851801"/>
            <a:ext cx="9448800" cy="4244200"/>
          </a:xfrm>
        </p:spPr>
        <p:txBody>
          <a:bodyPr>
            <a:normAutofit fontScale="92500" lnSpcReduction="20000"/>
          </a:bodyPr>
          <a:lstStyle/>
          <a:p>
            <a:pPr marL="508000" indent="-376238"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a. identify potential benefit sharing mechanisms through consultations with    stakeholders both within the community and larger context and Project personnel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08000" indent="-376238"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08000" indent="-376238"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b.  conduct gender analysis and consultations with women and men of the project communities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08000" indent="-376238"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08000" indent="-376238" algn="just">
              <a:lnSpc>
                <a:spcPct val="115000"/>
              </a:lnSpc>
              <a:spcAft>
                <a:spcPts val="75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c. develop survey questionnaires for each domain to be used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08000" indent="-376238" algn="just">
              <a:lnSpc>
                <a:spcPct val="115000"/>
              </a:lnSpc>
              <a:spcAft>
                <a:spcPts val="75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d. develop a Monitoring Plan, based on the following: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specific indicators of the W+ domain to be used for each expected result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algn="just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determination of sampling size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schedule for baseline and results monitoring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08000" indent="-376238" algn="just">
              <a:lnSpc>
                <a:spcPct val="115000"/>
              </a:lnSpc>
              <a:spcAft>
                <a:spcPts val="75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e.  prepare the draft Project Design Document (PDD) to be reviewed then submitted by the Project Developer to the W+ Standard for registration.</a:t>
            </a:r>
            <a:endParaRPr lang="en-US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4186571" y="-2709528"/>
            <a:ext cx="808959" cy="7353302"/>
          </a:xfrm>
          <a:prstGeom prst="snip2SameRect">
            <a:avLst/>
          </a:prstGeom>
          <a:solidFill>
            <a:srgbClr val="FFC000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Step 2: Project Design Development (PDD)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3000" dirty="0">
                <a:solidFill>
                  <a:srgbClr val="000000"/>
                </a:solidFill>
                <a:latin typeface="Avenir Next Condensed" panose="020B0506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546404"/>
            <a:ext cx="919368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2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900" y="1008550"/>
            <a:ext cx="6172200" cy="9666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94097" marR="4763" indent="-50006">
              <a:lnSpc>
                <a:spcPts val="3900"/>
              </a:lnSpc>
            </a:pPr>
            <a:br>
              <a:rPr lang="en-US" sz="2700" b="1" dirty="0">
                <a:solidFill>
                  <a:srgbClr val="C00000"/>
                </a:solidFill>
              </a:rPr>
            </a:b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D3A15-95C2-947A-800B-D8D3AD6B2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2226470"/>
            <a:ext cx="8058150" cy="3383029"/>
          </a:xfrm>
        </p:spPr>
        <p:txBody>
          <a:bodyPr>
            <a:normAutofit fontScale="55000" lnSpcReduction="20000"/>
          </a:bodyPr>
          <a:lstStyle/>
          <a:p>
            <a:pPr marL="635000" indent="-511175" algn="just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a. conduct baseline survey</a:t>
            </a:r>
            <a:endParaRPr lang="en-US" sz="6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8975" indent="-565150" algn="just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b. identify and train enumerators (local women) </a:t>
            </a:r>
          </a:p>
          <a:p>
            <a:pPr marL="688975" indent="-565150" algn="just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c. 	implement baseline survey using phone app</a:t>
            </a:r>
          </a:p>
          <a:p>
            <a:pPr marL="635000" indent="-511175" algn="just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d. write up report</a:t>
            </a:r>
          </a:p>
          <a:p>
            <a:pPr marL="900113" indent="-171450" algn="just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b="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767954" algn="just">
              <a:tabLst>
                <a:tab pos="478631" algn="l"/>
              </a:tabLst>
            </a:pPr>
            <a:endParaRPr lang="en-US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4219649" y="-2301620"/>
            <a:ext cx="843249" cy="6743700"/>
          </a:xfrm>
          <a:prstGeom prst="snip2SameRect">
            <a:avLst/>
          </a:prstGeom>
          <a:solidFill>
            <a:srgbClr val="FFC000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Step 3: Baseline Measurement 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endParaRPr lang="en-US" sz="2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3000" dirty="0">
                <a:solidFill>
                  <a:srgbClr val="000000"/>
                </a:solidFill>
                <a:latin typeface="Avenir Next Condensed" panose="020B0506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666" y="699940"/>
            <a:ext cx="919368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4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900" y="1008550"/>
            <a:ext cx="6172200" cy="9666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94097" marR="4763" indent="-50006">
              <a:lnSpc>
                <a:spcPts val="3900"/>
              </a:lnSpc>
            </a:pPr>
            <a:br>
              <a:rPr lang="en-US" sz="2700" b="1" dirty="0">
                <a:solidFill>
                  <a:srgbClr val="C00000"/>
                </a:solidFill>
              </a:rPr>
            </a:b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D3A15-95C2-947A-800B-D8D3AD6B2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226469"/>
            <a:ext cx="8991600" cy="4068891"/>
          </a:xfrm>
        </p:spPr>
        <p:txBody>
          <a:bodyPr>
            <a:normAutofit fontScale="32500" lnSpcReduction="20000"/>
          </a:bodyPr>
          <a:lstStyle/>
          <a:p>
            <a:pPr marL="923925" indent="-455613" algn="l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86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a. conduct results survey using same  questionnaire</a:t>
            </a:r>
            <a:endParaRPr lang="en-US" sz="8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23925" indent="-455613" algn="l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86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	b.  supervise data collection by local enumerators</a:t>
            </a:r>
            <a:endParaRPr lang="en-US" sz="8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23925" indent="-455613" algn="l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86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	c.  input and tabulate data</a:t>
            </a:r>
            <a:endParaRPr lang="en-US" sz="8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23925" indent="-455613" algn="l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86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	d.  </a:t>
            </a:r>
            <a:r>
              <a:rPr lang="en-US" sz="86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analyse</a:t>
            </a:r>
            <a:r>
              <a:rPr lang="en-US" sz="86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data </a:t>
            </a:r>
          </a:p>
          <a:p>
            <a:pPr marL="923925" indent="-455613" algn="l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r>
              <a:rPr lang="en-US" sz="86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e.  prepare Monitoring and Results Report</a:t>
            </a:r>
            <a:endParaRPr lang="en-US" sz="86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23925" indent="-455613" algn="just">
              <a:lnSpc>
                <a:spcPct val="115000"/>
              </a:lnSpc>
              <a:spcAft>
                <a:spcPts val="750"/>
              </a:spcAft>
              <a:tabLst>
                <a:tab pos="477838" algn="l"/>
              </a:tabLst>
            </a:pP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b="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b="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767954" algn="just">
              <a:tabLst>
                <a:tab pos="478631" algn="l"/>
              </a:tabLst>
            </a:pPr>
            <a:endParaRPr lang="en-US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4267203" y="-2285998"/>
            <a:ext cx="1257298" cy="6743700"/>
          </a:xfrm>
          <a:prstGeom prst="snip2SameRect">
            <a:avLst/>
          </a:prstGeom>
          <a:solidFill>
            <a:srgbClr val="FFC000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4488" indent="-55563" algn="just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Step 4: Monitor results as per Monitoring Plan and prepare Monitoring and Results Report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endParaRPr lang="en-US" sz="2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3000" dirty="0">
                <a:solidFill>
                  <a:srgbClr val="000000"/>
                </a:solidFill>
                <a:latin typeface="Avenir Next Condensed" panose="020B0506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666" y="562640"/>
            <a:ext cx="919368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8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900" y="1008550"/>
            <a:ext cx="6172200" cy="9666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94097" marR="4763" indent="-50006">
              <a:lnSpc>
                <a:spcPts val="3900"/>
              </a:lnSpc>
            </a:pPr>
            <a:br>
              <a:rPr lang="en-US" sz="2700" b="1" dirty="0">
                <a:solidFill>
                  <a:srgbClr val="C00000"/>
                </a:solidFill>
              </a:rPr>
            </a:b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D3A15-95C2-947A-800B-D8D3AD6B2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53731"/>
            <a:ext cx="9267825" cy="4599470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b="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a. Verification: site visit and report preparation by W+ accredited auditor (Social Audit Network, (</a:t>
            </a: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3"/>
              </a:rPr>
              <a:t>https://www.socialauditnetwork.org.uk</a:t>
            </a:r>
            <a:r>
              <a:rPr lang="en-US" sz="5500" b="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</a:p>
          <a:p>
            <a:pPr marL="257175" indent="-257175" algn="l">
              <a:lnSpc>
                <a:spcPct val="115000"/>
              </a:lnSpc>
              <a:spcAft>
                <a:spcPts val="750"/>
              </a:spcAft>
              <a:buFont typeface="+mj-lt"/>
              <a:buAutoNum type="alphaLcPeriod"/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b. Issuance:  W+ Standard through WOCAN  issues W+ units based on W+ Verifier’s report; these are now entered into the IHS Markit registry and can be sold.</a:t>
            </a: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c. Once units are sold, at least 20% of sales revenues are provided to women’s groups, as stipulated in the PDD.</a:t>
            </a: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The last steps are not included in this PROGREEN initiative, but could be conducted in a subsequent phase.</a:t>
            </a:r>
            <a:endParaRPr lang="en-US" sz="5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750"/>
              </a:spcAft>
              <a:tabLst>
                <a:tab pos="9525" algn="l"/>
                <a:tab pos="137636" algn="l"/>
                <a:tab pos="478631" algn="l"/>
              </a:tabLst>
            </a:pPr>
            <a:endParaRPr lang="en-US" sz="5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l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sz="5500" b="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l">
              <a:lnSpc>
                <a:spcPct val="115000"/>
              </a:lnSpc>
              <a:spcAft>
                <a:spcPts val="750"/>
              </a:spcAft>
              <a:tabLst>
                <a:tab pos="478631" algn="l"/>
              </a:tabLst>
            </a:pPr>
            <a:endParaRPr lang="en-US" sz="5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767954" algn="l">
              <a:tabLst>
                <a:tab pos="478631" algn="l"/>
              </a:tabLst>
            </a:pPr>
            <a:endParaRPr lang="en-US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B47E8707-BC96-1149-A1B3-0C37A849EF96}"/>
              </a:ext>
            </a:extLst>
          </p:cNvPr>
          <p:cNvSpPr/>
          <p:nvPr/>
        </p:nvSpPr>
        <p:spPr>
          <a:xfrm rot="5400000">
            <a:off x="4474227" y="-2078975"/>
            <a:ext cx="843249" cy="6743700"/>
          </a:xfrm>
          <a:prstGeom prst="snip2SameRect">
            <a:avLst/>
          </a:prstGeom>
          <a:solidFill>
            <a:srgbClr val="FFC000"/>
          </a:solidFill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/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Step 5: Verification and </a:t>
            </a:r>
          </a:p>
          <a:p>
            <a:pPr marL="900113" indent="-171450" algn="just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Step 6: Issuance 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endParaRPr lang="en-US" sz="2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171450" algn="just"/>
            <a:r>
              <a:rPr lang="en-US" sz="3000" dirty="0">
                <a:solidFill>
                  <a:srgbClr val="000000"/>
                </a:solidFill>
                <a:latin typeface="Avenir Next Condensed" panose="020B0506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51D6B-014A-0B4D-A1BE-6BF8ECF55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712" y="699940"/>
            <a:ext cx="919368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ame Side Corner Rectangle 8"/>
          <p:cNvSpPr/>
          <p:nvPr/>
        </p:nvSpPr>
        <p:spPr>
          <a:xfrm rot="5400000">
            <a:off x="2987041" y="-2758440"/>
            <a:ext cx="960119" cy="6934200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914400" y="1850323"/>
            <a:ext cx="8876665" cy="1475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590">
              <a:lnSpc>
                <a:spcPct val="99000"/>
              </a:lnSpc>
              <a:spcBef>
                <a:spcPts val="45"/>
              </a:spcBef>
            </a:pPr>
            <a:endParaRPr lang="en-KE" sz="2400" dirty="0">
              <a:solidFill>
                <a:srgbClr val="548235"/>
              </a:solidFill>
              <a:latin typeface="Arial"/>
              <a:cs typeface="Arial"/>
            </a:endParaRPr>
          </a:p>
          <a:p>
            <a:pPr marL="12700" marR="21590">
              <a:lnSpc>
                <a:spcPct val="99000"/>
              </a:lnSpc>
              <a:spcBef>
                <a:spcPts val="45"/>
              </a:spcBef>
            </a:pPr>
            <a:r>
              <a:rPr lang="en-KE" sz="2400" dirty="0">
                <a:solidFill>
                  <a:srgbClr val="548235"/>
                </a:solidFill>
                <a:latin typeface="Arial"/>
                <a:cs typeface="Arial"/>
              </a:rPr>
              <a:t>							</a:t>
            </a:r>
          </a:p>
          <a:p>
            <a:pPr marL="12700" marR="21590">
              <a:lnSpc>
                <a:spcPct val="99000"/>
              </a:lnSpc>
              <a:spcBef>
                <a:spcPts val="45"/>
              </a:spcBef>
            </a:pPr>
            <a:r>
              <a:rPr lang="en-KE" sz="2400" dirty="0">
                <a:solidFill>
                  <a:srgbClr val="548235"/>
                </a:solidFill>
                <a:latin typeface="Arial"/>
                <a:cs typeface="Arial"/>
              </a:rPr>
              <a:t>							</a:t>
            </a:r>
          </a:p>
          <a:p>
            <a:pPr marL="12700" marR="21590">
              <a:lnSpc>
                <a:spcPct val="99000"/>
              </a:lnSpc>
              <a:spcBef>
                <a:spcPts val="45"/>
              </a:spcBef>
            </a:pPr>
            <a:endParaRPr sz="2400" dirty="0">
              <a:solidFill>
                <a:srgbClr val="548235"/>
              </a:solidFill>
              <a:latin typeface="Arial"/>
              <a:cs typeface="Arial"/>
            </a:endParaRPr>
          </a:p>
        </p:txBody>
      </p:sp>
      <p:sp>
        <p:nvSpPr>
          <p:cNvPr id="5" name="object 4"/>
          <p:cNvSpPr>
            <a:spLocks noChangeAspect="1"/>
          </p:cNvSpPr>
          <p:nvPr/>
        </p:nvSpPr>
        <p:spPr>
          <a:xfrm>
            <a:off x="10271707" y="18600"/>
            <a:ext cx="1920293" cy="9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154939" y="298424"/>
            <a:ext cx="586486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dirty="0">
                <a:solidFill>
                  <a:schemeClr val="bg1"/>
                </a:solidFill>
              </a:rPr>
              <a:t>Who We Are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549E299-807F-FB40-917B-309916895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411" y="1659741"/>
            <a:ext cx="184731" cy="57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182880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x-none" altLang="x-none" sz="2000" b="1">
              <a:latin typeface="Franklin Gothic Medium" panose="020B0603020102020204" pitchFamily="34" charset="0"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79EDF-92C3-8745-A475-17A0B6B10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939" y="1713712"/>
            <a:ext cx="4872990" cy="5663089"/>
          </a:xfrm>
        </p:spPr>
        <p:txBody>
          <a:bodyPr/>
          <a:lstStyle/>
          <a:p>
            <a:pPr indent="-282575">
              <a:defRPr/>
            </a:pPr>
            <a:r>
              <a:rPr lang="en-US" sz="2000" dirty="0"/>
              <a:t>WOCAN's purpose is to advance women’s empowerment and collective  action to tackle climate change, poverty and food insecurity within  enabling environments.</a:t>
            </a:r>
          </a:p>
          <a:p>
            <a:pPr indent="-282575"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indent="-282575"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US –registered global network with over 1400 Members in 114 countries, who have expertise in agriculture and NRM 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25 Core Associates, trainers and W+ Experts in Africa and Asia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Provider of gender and climate services for gender training, assessment, gender action plan development and technical assistance for W+ Standard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KE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5978727-32E1-844E-97AB-E21D35F835C5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1575" y="2070379"/>
            <a:ext cx="5014913" cy="3634818"/>
          </a:xfrm>
        </p:spPr>
      </p:pic>
    </p:spTree>
    <p:extLst>
      <p:ext uri="{BB962C8B-B14F-4D97-AF65-F5344CB8AC3E}">
        <p14:creationId xmlns:p14="http://schemas.microsoft.com/office/powerpoint/2010/main" val="22471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54"/>
    </mc:Choice>
    <mc:Fallback xmlns="">
      <p:transition spd="slow" advTm="6085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1854"/>
            <a:ext cx="10515600" cy="677108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Reflections from previous trainings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" y="1738268"/>
            <a:ext cx="10984992" cy="384720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sz="2800" dirty="0">
                <a:latin typeface="+mn-lt"/>
              </a:rPr>
              <a:t>Challenges of training W+ experts</a:t>
            </a:r>
          </a:p>
          <a:p>
            <a:endParaRPr lang="en-US" sz="2800" dirty="0">
              <a:latin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Outcome versus Output measurement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Combining quantitative and qualitative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Staying within the ‘</a:t>
            </a:r>
            <a:r>
              <a:rPr lang="en-US" sz="2800" i="1" u="sng" dirty="0"/>
              <a:t>Attribution’ </a:t>
            </a:r>
            <a:r>
              <a:rPr lang="en-US" sz="2800" dirty="0"/>
              <a:t>boundaries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Onetime training insufficient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Long term capacity development/mentoring required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03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1854"/>
            <a:ext cx="10515600" cy="677108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Reflections from Nepal experience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" y="1524001"/>
            <a:ext cx="10984992" cy="4585871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lvl="1"/>
            <a:r>
              <a:rPr lang="en-US" sz="2800" dirty="0"/>
              <a:t>1. Need for prior W+ ‘Readiness’ phase to build awareness of W+, get </a:t>
            </a:r>
          </a:p>
          <a:p>
            <a:pPr marL="923925" lvl="1"/>
            <a:r>
              <a:rPr lang="en-US" sz="2800" dirty="0"/>
              <a:t>”buy-in” from stakeholders at local, regional and federal levels (3 workshops)</a:t>
            </a:r>
          </a:p>
          <a:p>
            <a:pPr marL="811213" lvl="1" indent="-354013"/>
            <a:r>
              <a:rPr lang="en-US" sz="2800" dirty="0"/>
              <a:t>2. Value of exposure visit of local women to see what women of other areas have done, to understand what is possible within a landscape project framework</a:t>
            </a:r>
          </a:p>
          <a:p>
            <a:pPr marL="811213" lvl="1" indent="-354013"/>
            <a:r>
              <a:rPr lang="en-US" sz="2800" dirty="0"/>
              <a:t>3. Selection of trainees should be done carefully and in close consultation with Project and Ministry implementing activities, to build cadre of champions for monitoring gender impacts.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9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E62AA-8AAF-794B-A9A8-D82A93231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234" y="4876800"/>
            <a:ext cx="10308166" cy="137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Trebuchet MS"/>
                <a:cs typeface="Trebuchet MS"/>
                <a:hlinkClick r:id="rId3"/>
              </a:rPr>
              <a:t>Jeannette Gurung @ jeannettegurung@wocan.org</a:t>
            </a:r>
          </a:p>
          <a:p>
            <a:pPr marL="0" indent="0" algn="ctr">
              <a:buNone/>
            </a:pPr>
            <a:r>
              <a:rPr lang="en-US" sz="3500" dirty="0">
                <a:solidFill>
                  <a:srgbClr val="000000"/>
                </a:solidFill>
                <a:latin typeface="Trebuchet MS"/>
                <a:cs typeface="Trebuchet MS"/>
                <a:hlinkClick r:id="rId3"/>
              </a:rPr>
              <a:t>www.wocan.org</a:t>
            </a:r>
            <a:endParaRPr lang="en-US" sz="35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0" indent="0" algn="ctr">
              <a:buNone/>
            </a:pPr>
            <a:r>
              <a:rPr lang="en-US" sz="3500" dirty="0">
                <a:solidFill>
                  <a:srgbClr val="000000"/>
                </a:solidFill>
                <a:latin typeface="Trebuchet MS"/>
                <a:cs typeface="Trebuchet MS"/>
                <a:hlinkClick r:id="rId4"/>
              </a:rPr>
              <a:t>www.wplus.org</a:t>
            </a:r>
            <a:endParaRPr lang="en-US" sz="35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68263" lvl="2" indent="0">
              <a:buNone/>
            </a:pPr>
            <a:endParaRPr lang="en-US" sz="3500" dirty="0">
              <a:solidFill>
                <a:srgbClr val="00B0F0"/>
              </a:solidFill>
              <a:latin typeface="Trebuchet MS"/>
              <a:cs typeface="Trebuchet MS"/>
            </a:endParaRPr>
          </a:p>
          <a:p>
            <a:pPr marL="468313" lvl="2" indent="0"/>
            <a:endParaRPr lang="en-US" sz="3500" dirty="0">
              <a:latin typeface="Trebuchet MS"/>
              <a:cs typeface="Trebuchet MS"/>
            </a:endParaRPr>
          </a:p>
          <a:p>
            <a:pPr marL="468313" lvl="2" indent="0"/>
            <a:endParaRPr lang="en-US" sz="3500" b="1" dirty="0">
              <a:latin typeface="Trebuchet MS"/>
              <a:cs typeface="Trebuchet MS"/>
            </a:endParaRPr>
          </a:p>
          <a:p>
            <a:pPr marL="468313" lvl="2" indent="0"/>
            <a:endParaRPr lang="en-US" sz="3500" b="1" dirty="0">
              <a:latin typeface="Trebuchet MS"/>
              <a:cs typeface="Trebuchet M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500" dirty="0">
              <a:latin typeface="Trebuchet MS"/>
              <a:cs typeface="Trebuchet MS"/>
            </a:endParaRPr>
          </a:p>
          <a:p>
            <a:pPr marL="0" indent="0">
              <a:buNone/>
            </a:pPr>
            <a:endParaRPr lang="en-US" sz="3500" dirty="0">
              <a:latin typeface="Trebuchet MS"/>
              <a:cs typeface="Trebuchet MS"/>
            </a:endParaRPr>
          </a:p>
        </p:txBody>
      </p:sp>
      <p:pic>
        <p:nvPicPr>
          <p:cNvPr id="7" name="Picture 6" descr="Bamboo_Bangladesh_UNESC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12" b="48497"/>
          <a:stretch/>
        </p:blipFill>
        <p:spPr>
          <a:xfrm>
            <a:off x="-4233" y="-1025230"/>
            <a:ext cx="12196233" cy="5181600"/>
          </a:xfrm>
          <a:prstGeom prst="rect">
            <a:avLst/>
          </a:prstGeom>
        </p:spPr>
      </p:pic>
      <p:sp>
        <p:nvSpPr>
          <p:cNvPr id="9" name="object 4"/>
          <p:cNvSpPr>
            <a:spLocks noChangeAspect="1"/>
          </p:cNvSpPr>
          <p:nvPr/>
        </p:nvSpPr>
        <p:spPr>
          <a:xfrm>
            <a:off x="7848600" y="3904800"/>
            <a:ext cx="1920293" cy="97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7ED375-1C6B-4474-BFBF-4A392A4C07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156370"/>
            <a:ext cx="1023700" cy="6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3"/>
    </mc:Choice>
    <mc:Fallback xmlns="">
      <p:transition spd="slow" advTm="105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ChangeAspect="1"/>
          </p:cNvSpPr>
          <p:nvPr/>
        </p:nvSpPr>
        <p:spPr>
          <a:xfrm>
            <a:off x="704955" y="1656000"/>
            <a:ext cx="5086245" cy="59683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25" dirty="0">
                <a:solidFill>
                  <a:srgbClr val="548235"/>
                </a:solidFill>
                <a:latin typeface="Arial"/>
                <a:cs typeface="Arial"/>
              </a:rPr>
              <a:t>Activities</a:t>
            </a:r>
            <a:endParaRPr sz="1850" dirty="0">
              <a:latin typeface="Arial"/>
              <a:cs typeface="Arial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WOCAN provides solutions for climate fund requirements; women’s empowerment programs for renewable energy, climate-smart agriculture, and forest and water management projects. clients include the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Carbon Partnership Facility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Green Climate Fund,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REDD+ Programs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Conduct stakeholder and gender analyses </a:t>
            </a:r>
            <a:endParaRPr lang="en-K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 gender-responsive climate strategies and Gender Action Plans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coaching and technical assistance as needed to implement GAPs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Training: leadership skills for women and men </a:t>
            </a:r>
            <a:endParaRPr lang="en-K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Training: implement, monitor and measure results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 impacts using the W+ Standard™</a:t>
            </a:r>
            <a:endParaRPr lang="en-K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19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50791" y="2088000"/>
            <a:ext cx="20550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548235"/>
                </a:solidFill>
                <a:latin typeface="Arial"/>
                <a:cs typeface="Arial"/>
              </a:rPr>
              <a:t>Results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0791" y="1728000"/>
            <a:ext cx="4688840" cy="5014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buClr>
                <a:srgbClr val="548235"/>
              </a:buClr>
            </a:pPr>
            <a:endParaRPr lang="en-KE" sz="185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1300" algn="l"/>
              </a:tabLst>
            </a:pPr>
            <a:endParaRPr lang="en-KE" sz="1800" dirty="0">
              <a:solidFill>
                <a:srgbClr val="68880E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548235"/>
              </a:buClr>
              <a:buFont typeface="Arial"/>
              <a:buChar char="➢"/>
            </a:pPr>
            <a:endParaRPr lang="en-KE" sz="185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➢"/>
              <a:tabLst>
                <a:tab pos="241300" algn="l"/>
              </a:tabLst>
            </a:pPr>
            <a:r>
              <a:rPr lang="en-US" sz="1800" spc="-5" dirty="0">
                <a:solidFill>
                  <a:srgbClr val="00B050"/>
                </a:solidFill>
                <a:latin typeface="Arial"/>
                <a:cs typeface="Arial"/>
              </a:rPr>
              <a:t>Increased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 and gender-equitable benefit-sharing </a:t>
            </a:r>
            <a:r>
              <a:rPr lang="en-US" sz="1800" spc="-5" dirty="0">
                <a:solidFill>
                  <a:srgbClr val="00B050"/>
                </a:solidFill>
                <a:latin typeface="Arial"/>
                <a:cs typeface="Arial"/>
              </a:rPr>
              <a:t>within forest and climate projects and investments</a:t>
            </a:r>
          </a:p>
          <a:p>
            <a:pPr marL="12700">
              <a:lnSpc>
                <a:spcPct val="100000"/>
              </a:lnSpc>
              <a:tabLst>
                <a:tab pos="241300" algn="l"/>
              </a:tabLst>
            </a:pPr>
            <a:endParaRPr lang="en-US" sz="1800" spc="-5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41300" indent="-228600">
              <a:buFontTx/>
              <a:buChar char="➢"/>
              <a:tabLst>
                <a:tab pos="241300" algn="l"/>
              </a:tabLst>
            </a:pPr>
            <a:r>
              <a:rPr lang="en-US" dirty="0">
                <a:solidFill>
                  <a:srgbClr val="00B050"/>
                </a:solidFill>
              </a:rPr>
              <a:t>Outcome measurement for projects that meet the requirements of the W+ Standard™ </a:t>
            </a:r>
          </a:p>
          <a:p>
            <a:pPr marL="12700">
              <a:tabLst>
                <a:tab pos="241300" algn="l"/>
              </a:tabLst>
            </a:pPr>
            <a:endParaRPr lang="en-US" dirty="0">
              <a:solidFill>
                <a:srgbClr val="00B050"/>
              </a:solidFill>
            </a:endParaRPr>
          </a:p>
          <a:p>
            <a:pPr marL="241300" indent="-228600">
              <a:buFontTx/>
              <a:buChar char="➢"/>
              <a:tabLst>
                <a:tab pos="241300" algn="l"/>
              </a:tabLst>
            </a:pPr>
            <a:r>
              <a:rPr lang="en-US" dirty="0">
                <a:solidFill>
                  <a:srgbClr val="00B050"/>
                </a:solidFill>
              </a:rPr>
              <a:t>Results-based payments through sale of W+ credits or W+ labelled carbon credits to meet market demands for social co-benefits and SDG impacts, returning revenues to project developers, funders and women in project communities.</a:t>
            </a:r>
            <a:endParaRPr lang="en-KE" dirty="0">
              <a:solidFill>
                <a:srgbClr val="00B050"/>
              </a:solidFill>
            </a:endParaRPr>
          </a:p>
          <a:p>
            <a:pPr marL="241300" indent="-228600">
              <a:lnSpc>
                <a:spcPct val="100000"/>
              </a:lnSpc>
              <a:buChar char="➢"/>
              <a:tabLst>
                <a:tab pos="241300" algn="l"/>
              </a:tabLst>
            </a:pPr>
            <a:endParaRPr lang="en-US" sz="1800" spc="-5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➢"/>
              <a:tabLst>
                <a:tab pos="241300" algn="l"/>
              </a:tabLst>
            </a:pPr>
            <a:endParaRPr sz="1800" dirty="0">
              <a:solidFill>
                <a:srgbClr val="68880E"/>
              </a:solidFill>
              <a:latin typeface="Arial"/>
              <a:cs typeface="Arial"/>
            </a:endParaRPr>
          </a:p>
        </p:txBody>
      </p:sp>
      <p:sp>
        <p:nvSpPr>
          <p:cNvPr id="7" name="object 4"/>
          <p:cNvSpPr>
            <a:spLocks noChangeAspect="1"/>
          </p:cNvSpPr>
          <p:nvPr/>
        </p:nvSpPr>
        <p:spPr>
          <a:xfrm>
            <a:off x="10271707" y="18600"/>
            <a:ext cx="1920293" cy="9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nip Same Side Corner Rectangle 7"/>
          <p:cNvSpPr/>
          <p:nvPr/>
        </p:nvSpPr>
        <p:spPr>
          <a:xfrm rot="5400000">
            <a:off x="2941321" y="-2712719"/>
            <a:ext cx="1219199" cy="7101841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52400" y="304800"/>
            <a:ext cx="694944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dirty="0">
                <a:solidFill>
                  <a:schemeClr val="bg1"/>
                </a:solidFill>
              </a:rPr>
              <a:t>Capacity building and TA for gender in landscape and related climate sectors</a:t>
            </a:r>
          </a:p>
        </p:txBody>
      </p:sp>
    </p:spTree>
    <p:extLst>
      <p:ext uri="{BB962C8B-B14F-4D97-AF65-F5344CB8AC3E}">
        <p14:creationId xmlns:p14="http://schemas.microsoft.com/office/powerpoint/2010/main" val="10186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30"/>
    </mc:Choice>
    <mc:Fallback xmlns="">
      <p:transition spd="slow" advTm="1710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ChangeAspect="1"/>
          </p:cNvSpPr>
          <p:nvPr/>
        </p:nvSpPr>
        <p:spPr>
          <a:xfrm>
            <a:off x="704955" y="1656000"/>
            <a:ext cx="5086245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19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0791" y="1728000"/>
            <a:ext cx="4688840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buClr>
                <a:srgbClr val="548235"/>
              </a:buClr>
            </a:pPr>
            <a:endParaRPr lang="en-KE" sz="185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1300" algn="l"/>
              </a:tabLst>
            </a:pPr>
            <a:endParaRPr lang="en-KE" sz="1800" dirty="0">
              <a:solidFill>
                <a:srgbClr val="68880E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548235"/>
              </a:buClr>
              <a:buFont typeface="Arial"/>
              <a:buChar char="➢"/>
            </a:pPr>
            <a:endParaRPr lang="en-KE" sz="185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➢"/>
              <a:tabLst>
                <a:tab pos="241300" algn="l"/>
              </a:tabLst>
            </a:pPr>
            <a:endParaRPr lang="en-US" sz="1800" spc="-5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➢"/>
              <a:tabLst>
                <a:tab pos="241300" algn="l"/>
              </a:tabLst>
            </a:pPr>
            <a:endParaRPr sz="1800" dirty="0">
              <a:solidFill>
                <a:srgbClr val="68880E"/>
              </a:solidFill>
              <a:latin typeface="Arial"/>
              <a:cs typeface="Arial"/>
            </a:endParaRPr>
          </a:p>
        </p:txBody>
      </p:sp>
      <p:sp>
        <p:nvSpPr>
          <p:cNvPr id="7" name="object 4"/>
          <p:cNvSpPr>
            <a:spLocks noChangeAspect="1"/>
          </p:cNvSpPr>
          <p:nvPr/>
        </p:nvSpPr>
        <p:spPr>
          <a:xfrm>
            <a:off x="10271707" y="18600"/>
            <a:ext cx="1920293" cy="9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nip Same Side Corner Rectangle 7"/>
          <p:cNvSpPr/>
          <p:nvPr/>
        </p:nvSpPr>
        <p:spPr>
          <a:xfrm rot="5400000">
            <a:off x="2941321" y="-2712719"/>
            <a:ext cx="1219199" cy="7101841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52400" y="304800"/>
            <a:ext cx="69494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dirty="0">
                <a:solidFill>
                  <a:schemeClr val="bg1"/>
                </a:solidFill>
              </a:rPr>
              <a:t>Genesis of the W+ Standard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5B589DD2-B34D-674C-72A5-C2D66F1EAD79}"/>
              </a:ext>
            </a:extLst>
          </p:cNvPr>
          <p:cNvSpPr txBox="1">
            <a:spLocks noChangeAspect="1"/>
          </p:cNvSpPr>
          <p:nvPr/>
        </p:nvSpPr>
        <p:spPr>
          <a:xfrm>
            <a:off x="857355" y="1808400"/>
            <a:ext cx="5086245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19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E229240-6166-AFE5-CD01-F3638A4CB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5816977"/>
          </a:xfrm>
        </p:spPr>
        <p:txBody>
          <a:bodyPr/>
          <a:lstStyle/>
          <a:p>
            <a:r>
              <a:rPr lang="en-US" dirty="0"/>
              <a:t>Why did WOCAN design a standard?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Gender mainstreaming alone not producing desired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Need to incentivize agencies to increase attention to gender /women’s empowerment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Seeking ways to provide revenue to women’s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b="0" dirty="0"/>
              <a:t>Inspired by carbon measurement and markets as a rigorous way to monetize environmental impacts and channel capital to fund projects.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01FEFD-CACD-45C8-740F-EA85D063C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297654"/>
            <a:ext cx="4445000" cy="39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30"/>
    </mc:Choice>
    <mc:Fallback xmlns="">
      <p:transition spd="slow" advTm="17103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2D6DBEA-1A06-D0E8-156B-0D363355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CEADA1-E021-5C25-5FE9-5D4DCB5E3E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12292399" cy="6400800"/>
          </a:xfr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003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_montserrat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3400"/>
            <a:ext cx="6324600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404000"/>
            <a:ext cx="6096000" cy="59016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410845">
              <a:lnSpc>
                <a:spcPts val="2100"/>
              </a:lnSpc>
              <a:tabLst>
                <a:tab pos="355600" algn="l"/>
                <a:tab pos="356235" algn="l"/>
              </a:tabLst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is</a:t>
            </a: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standard/certification framework that provides 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rics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procedures t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quantify, verify and monetize 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spc="-3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 results 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cts and supply chains. </a:t>
            </a:r>
            <a:endParaRPr lang="en-US" sz="1600" dirty="0"/>
          </a:p>
          <a:p>
            <a:pPr marL="12700" marR="410845">
              <a:lnSpc>
                <a:spcPts val="2100"/>
              </a:lnSpc>
              <a:tabLst>
                <a:tab pos="355600" algn="l"/>
                <a:tab pos="356235" algn="l"/>
              </a:tabLst>
            </a:pPr>
            <a:endParaRPr lang="en-US" sz="1600" b="1" spc="-10" dirty="0">
              <a:solidFill>
                <a:srgbClr val="1E5A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10845">
              <a:lnSpc>
                <a:spcPts val="2100"/>
              </a:lnSpc>
              <a:tabLst>
                <a:tab pos="355600" algn="l"/>
                <a:tab pos="356235" algn="l"/>
              </a:tabLst>
            </a:pPr>
            <a:r>
              <a:rPr lang="en-US" sz="1600" b="1" spc="-10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Does: 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framework for </a:t>
            </a:r>
            <a:r>
              <a:rPr lang="en-US" sz="1600" b="1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well as </a:t>
            </a:r>
            <a:r>
              <a:rPr lang="en-US" sz="1600" b="1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results within projects </a:t>
            </a:r>
            <a:r>
              <a:rPr lang="en-US" sz="1600" spc="-5" dirty="0">
                <a:solidFill>
                  <a:srgbClr val="1E5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spc="-15" dirty="0">
                <a:solidFill>
                  <a:srgbClr val="4F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generates W+</a:t>
            </a:r>
            <a:r>
              <a:rPr lang="en-US" sz="1600" spc="-5" dirty="0">
                <a:solidFill>
                  <a:srgbClr val="4F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15" dirty="0">
                <a:solidFill>
                  <a:srgbClr val="4F6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 - 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quantified and verified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units of improvement in women’s conditions from a baseline in</a:t>
            </a: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 six domains. 1 W+ = 10% impact for one woman within the monitoring period.</a:t>
            </a:r>
          </a:p>
          <a:p>
            <a:pPr marR="354965"/>
            <a:endParaRPr lang="en-US" sz="1600" b="1" dirty="0">
              <a:solidFill>
                <a:srgbClr val="68880E"/>
              </a:solidFill>
              <a:latin typeface="Arial"/>
              <a:cs typeface="Arial"/>
            </a:endParaRPr>
          </a:p>
          <a:p>
            <a:pPr marR="354965"/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for Climate</a:t>
            </a:r>
            <a:r>
              <a:rPr lang="en-US" sz="1600" spc="-5" dirty="0">
                <a:solidFill>
                  <a:srgbClr val="FF0000"/>
                </a:solidFill>
                <a:cs typeface="Times New Roman" panose="02020603050405020304" pitchFamily="18" charset="0"/>
              </a:rPr>
              <a:t>: can be combined with GHG units as a co-benefit (ex. W+ labelled Verified Carbon Unit or stacked onto Voluntary Emission Reduction units) to simultaneously address SDGs for gender and climate. 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 marR="410845">
              <a:lnSpc>
                <a:spcPts val="2100"/>
              </a:lnSpc>
              <a:tabLst>
                <a:tab pos="355600" algn="l"/>
                <a:tab pos="356235" algn="l"/>
              </a:tabLst>
            </a:pPr>
            <a:endParaRPr lang="en-US" sz="1600" b="1" dirty="0">
              <a:solidFill>
                <a:srgbClr val="68880E"/>
              </a:solidFill>
              <a:latin typeface="Arial"/>
              <a:cs typeface="Arial"/>
            </a:endParaRPr>
          </a:p>
          <a:p>
            <a:pPr marL="12700" marR="410845">
              <a:lnSpc>
                <a:spcPts val="2100"/>
              </a:lnSpc>
              <a:tabLst>
                <a:tab pos="355600" algn="l"/>
                <a:tab pos="356235" algn="l"/>
              </a:tabLst>
            </a:pPr>
            <a:r>
              <a:rPr lang="en-US" sz="1600" b="1" dirty="0">
                <a:solidFill>
                  <a:srgbClr val="68880E"/>
                </a:solidFill>
                <a:latin typeface="Arial"/>
                <a:cs typeface="Arial"/>
              </a:rPr>
              <a:t>Sharing value with women</a:t>
            </a:r>
            <a:endParaRPr lang="en-US" sz="160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12700" marR="410845">
              <a:lnSpc>
                <a:spcPts val="2100"/>
              </a:lnSpc>
              <a:tabLst>
                <a:tab pos="355600" algn="l"/>
                <a:tab pos="356235" algn="l"/>
              </a:tabLst>
            </a:pPr>
            <a:r>
              <a:rPr lang="en-US" sz="1600" dirty="0">
                <a:solidFill>
                  <a:srgbClr val="68880E"/>
                </a:solidFill>
                <a:latin typeface="Arial"/>
                <a:cs typeface="Arial"/>
              </a:rPr>
              <a:t>At least 20% of the revenue from W+ unit sales is granted to women’s groups engaged in the project to be utilized as they see best fit to address community and climate adaptation needs and opportunities. </a:t>
            </a:r>
          </a:p>
          <a:p>
            <a:pPr marL="355600" marR="410845" indent="-342900">
              <a:lnSpc>
                <a:spcPts val="2100"/>
              </a:lnSpc>
              <a:buAutoNum type="arabicPeriod" startAt="2"/>
              <a:tabLst>
                <a:tab pos="355600" algn="l"/>
                <a:tab pos="356235" algn="l"/>
              </a:tabLst>
            </a:pPr>
            <a:endParaRPr lang="en-US" sz="20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Snip Same Side Corner Rectangle 8"/>
          <p:cNvSpPr/>
          <p:nvPr/>
        </p:nvSpPr>
        <p:spPr>
          <a:xfrm rot="5400000">
            <a:off x="2987041" y="-2758440"/>
            <a:ext cx="960119" cy="6934200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152400" y="304800"/>
            <a:ext cx="601726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dirty="0">
                <a:solidFill>
                  <a:schemeClr val="bg1"/>
                </a:solidFill>
              </a:rPr>
              <a:t>The W+ Standard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6400800"/>
            <a:ext cx="3764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rebuchet MS"/>
                <a:cs typeface="Trebuchet MS"/>
                <a:hlinkClick r:id="rId4"/>
              </a:rPr>
              <a:t>Momentum for Change Award 2016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914B30-1FD9-8845-AA15-7C91196B5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634" y="251460"/>
            <a:ext cx="136202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61"/>
    </mc:Choice>
    <mc:Fallback xmlns="">
      <p:transition spd="slow" advTm="1599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4955" y="1645920"/>
            <a:ext cx="5086245" cy="5745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Enhance project design for gender and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women’s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empowerment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rgbClr val="6888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using W+ Standard as design and monitoring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framework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3535">
              <a:spcBef>
                <a:spcPts val="600"/>
              </a:spcBef>
              <a:buFontTx/>
              <a:buAutoNum type="arabicPeriod"/>
              <a:tabLst>
                <a:tab pos="355600" algn="l"/>
                <a:tab pos="356235" algn="l"/>
              </a:tabLst>
            </a:pPr>
            <a:r>
              <a:rPr lang="en-US" sz="1800" b="1" dirty="0">
                <a:solidFill>
                  <a:srgbClr val="008000"/>
                </a:solidFill>
                <a:latin typeface="Trebuchet MS"/>
                <a:cs typeface="Trebuchet MS"/>
              </a:rPr>
              <a:t>Provides results-based measurement and reporting for donors, corporates and investors </a:t>
            </a:r>
            <a:r>
              <a:rPr lang="en-US" sz="1800" dirty="0">
                <a:solidFill>
                  <a:schemeClr val="tx1"/>
                </a:solidFill>
                <a:latin typeface="Trebuchet MS"/>
                <a:cs typeface="Trebuchet MS"/>
              </a:rPr>
              <a:t>for SDG target # 5</a:t>
            </a:r>
          </a:p>
          <a:p>
            <a:pPr marL="355600" indent="-343535">
              <a:spcBef>
                <a:spcPts val="600"/>
              </a:spcBef>
              <a:buFontTx/>
              <a:buAutoNum type="arabicPeriod"/>
              <a:tabLst>
                <a:tab pos="355600" algn="l"/>
                <a:tab pos="356235" algn="l"/>
              </a:tabLst>
            </a:pPr>
            <a:r>
              <a:rPr lang="en-US" sz="1800" dirty="0">
                <a:solidFill>
                  <a:schemeClr val="tx1"/>
                </a:solidFill>
                <a:latin typeface="Trebuchet MS"/>
                <a:cs typeface="Trebuchet MS"/>
              </a:rPr>
              <a:t>Stories and qualitative metrics beyond numbers of women</a:t>
            </a: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3535">
              <a:spcBef>
                <a:spcPts val="600"/>
              </a:spcBef>
              <a:buFontTx/>
              <a:buAutoNum type="arabicPeriod"/>
              <a:tabLst>
                <a:tab pos="355600" algn="l"/>
                <a:tab pos="356235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for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climate projects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funded by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World Bank,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GCF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development organizations, companies and private sector funds,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measuring results and generating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W+ units or </a:t>
            </a:r>
            <a:r>
              <a:rPr lang="en-KE">
                <a:latin typeface="Arial" panose="020B0604020202020204" pitchFamily="34" charset="0"/>
                <a:cs typeface="Arial" panose="020B0604020202020204" pitchFamily="34" charset="0"/>
              </a:rPr>
              <a:t>W+ labeled carbon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</a:p>
          <a:p>
            <a:pPr marL="295275" indent="-295275"/>
            <a:r>
              <a:rPr lang="en-US" sz="1800" dirty="0">
                <a:solidFill>
                  <a:schemeClr val="tx1"/>
                </a:solidFill>
                <a:latin typeface="Trebuchet MS"/>
                <a:cs typeface="Trebuchet MS"/>
              </a:rPr>
              <a:t>5. Linked to VCS (Verified Carbon Standard) to enable streamlined process to generate </a:t>
            </a:r>
            <a:r>
              <a:rPr lang="en-US" sz="1800" dirty="0">
                <a:solidFill>
                  <a:srgbClr val="FF0000"/>
                </a:solidFill>
                <a:latin typeface="Trebuchet MS"/>
                <a:cs typeface="Trebuchet MS"/>
              </a:rPr>
              <a:t>W+ labeled carbon credits </a:t>
            </a:r>
          </a:p>
          <a:p>
            <a:pPr marL="355600" indent="-343535">
              <a:spcBef>
                <a:spcPts val="600"/>
              </a:spcBef>
              <a:buFontTx/>
              <a:buAutoNum type="arabicPeriod"/>
              <a:tabLst>
                <a:tab pos="355600" algn="l"/>
                <a:tab pos="356235" algn="l"/>
              </a:tabLst>
            </a:pPr>
            <a:endParaRPr lang="en-K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600"/>
              </a:spcBef>
              <a:tabLst>
                <a:tab pos="355600" algn="l"/>
                <a:tab pos="356235" algn="l"/>
              </a:tabLst>
            </a:pPr>
            <a:endParaRPr lang="en-US" dirty="0">
              <a:solidFill>
                <a:srgbClr val="6888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50791" y="2628000"/>
            <a:ext cx="20550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548235"/>
                </a:solidFill>
                <a:latin typeface="Arial"/>
                <a:cs typeface="Arial"/>
              </a:rPr>
              <a:t>Results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0791" y="2285999"/>
            <a:ext cx="4688840" cy="40446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1300" algn="l"/>
              </a:tabLst>
            </a:pPr>
            <a:r>
              <a:rPr lang="en-US" sz="2800" b="1" dirty="0">
                <a:solidFill>
                  <a:srgbClr val="68880E"/>
                </a:solidFill>
                <a:latin typeface="Arial"/>
                <a:cs typeface="Arial"/>
              </a:rPr>
              <a:t> </a:t>
            </a:r>
            <a:endParaRPr lang="en-US" sz="180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endParaRPr lang="en-US" sz="180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endParaRPr lang="en-US" sz="1800" dirty="0">
              <a:solidFill>
                <a:srgbClr val="68880E"/>
              </a:solidFill>
              <a:latin typeface="Arial"/>
              <a:cs typeface="Arial"/>
            </a:endParaRP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r>
              <a:rPr sz="1800" dirty="0">
                <a:solidFill>
                  <a:srgbClr val="68880E"/>
                </a:solidFill>
                <a:latin typeface="Arial"/>
                <a:cs typeface="Arial"/>
              </a:rPr>
              <a:t>Increas</a:t>
            </a:r>
            <a:r>
              <a:rPr lang="en-US" sz="1800" dirty="0">
                <a:solidFill>
                  <a:srgbClr val="68880E"/>
                </a:solidFill>
                <a:latin typeface="Arial"/>
                <a:cs typeface="Arial"/>
              </a:rPr>
              <a:t>ed gender integration in project proposals presented, for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outcomes</a:t>
            </a: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r>
              <a:rPr lang="en-US" sz="1800" dirty="0">
                <a:solidFill>
                  <a:srgbClr val="68880E"/>
                </a:solidFill>
                <a:latin typeface="Arial"/>
                <a:cs typeface="Arial"/>
              </a:rPr>
              <a:t>Increased confidence that projects and activities are producing results that include and benefit women, avoiding risk of ‘</a:t>
            </a:r>
            <a:r>
              <a:rPr lang="en-US" sz="1800" dirty="0">
                <a:solidFill>
                  <a:srgbClr val="FF2F92"/>
                </a:solidFill>
                <a:latin typeface="Arial"/>
                <a:cs typeface="Arial"/>
              </a:rPr>
              <a:t>pink washing’</a:t>
            </a: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r>
              <a:rPr lang="en-US" dirty="0">
                <a:solidFill>
                  <a:srgbClr val="68880E"/>
                </a:solidFill>
                <a:latin typeface="Arial"/>
                <a:cs typeface="Arial"/>
              </a:rPr>
              <a:t>Revenue source for sustainability of activities through sale of W+ units </a:t>
            </a: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r>
              <a:rPr lang="en-US" dirty="0">
                <a:solidFill>
                  <a:srgbClr val="68880E"/>
                </a:solidFill>
                <a:latin typeface="Arial"/>
                <a:cs typeface="Arial"/>
              </a:rPr>
              <a:t>Grant </a:t>
            </a:r>
            <a:r>
              <a:rPr lang="en-US" sz="1800" dirty="0">
                <a:solidFill>
                  <a:srgbClr val="68880E"/>
                </a:solidFill>
                <a:latin typeface="Arial"/>
                <a:cs typeface="Arial"/>
              </a:rPr>
              <a:t>funds to women’s groups through benefit sharing mechanism</a:t>
            </a:r>
          </a:p>
          <a:p>
            <a:pPr marL="241300" marR="5080" indent="-228600">
              <a:lnSpc>
                <a:spcPct val="99500"/>
              </a:lnSpc>
              <a:buChar char="➢"/>
              <a:tabLst>
                <a:tab pos="241300" algn="l"/>
              </a:tabLst>
            </a:pPr>
            <a:endParaRPr lang="en-US" sz="1800" dirty="0">
              <a:solidFill>
                <a:srgbClr val="68880E"/>
              </a:solidFill>
              <a:latin typeface="Arial"/>
              <a:cs typeface="Arial"/>
            </a:endParaRPr>
          </a:p>
        </p:txBody>
      </p:sp>
      <p:sp>
        <p:nvSpPr>
          <p:cNvPr id="8" name="Snip Same Side Corner Rectangle 7"/>
          <p:cNvSpPr/>
          <p:nvPr/>
        </p:nvSpPr>
        <p:spPr>
          <a:xfrm rot="5400000">
            <a:off x="3258154" y="-2698931"/>
            <a:ext cx="1713292" cy="7315200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12700">
              <a:spcBef>
                <a:spcPts val="100"/>
              </a:spcBef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of the W+ Standard to Landscape and Climate Funds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1F7E2-1141-844D-872C-802F9093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8" y="521670"/>
            <a:ext cx="1225824" cy="822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8"/>
    </mc:Choice>
    <mc:Fallback xmlns="">
      <p:transition spd="slow" advTm="737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552" y="707283"/>
            <a:ext cx="6379844" cy="6771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53" y="1384391"/>
            <a:ext cx="10266350" cy="3668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7FE7E3-5077-9746-B7C3-65D6B4C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304391"/>
            <a:ext cx="1610108" cy="1080000"/>
          </a:xfrm>
          <a:prstGeom prst="rect">
            <a:avLst/>
          </a:prstGeom>
        </p:spPr>
      </p:pic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CD7B60B6-4794-B545-95DA-B48451B02734}"/>
              </a:ext>
            </a:extLst>
          </p:cNvPr>
          <p:cNvSpPr/>
          <p:nvPr/>
        </p:nvSpPr>
        <p:spPr>
          <a:xfrm rot="5400000">
            <a:off x="1821332" y="-1802665"/>
            <a:ext cx="1310336" cy="4953000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12700">
              <a:spcBef>
                <a:spcPts val="100"/>
              </a:spcBef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Works</a:t>
            </a:r>
          </a:p>
        </p:txBody>
      </p:sp>
    </p:spTree>
    <p:extLst>
      <p:ext uri="{BB962C8B-B14F-4D97-AF65-F5344CB8AC3E}">
        <p14:creationId xmlns:p14="http://schemas.microsoft.com/office/powerpoint/2010/main" val="424706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F88B770-4B52-1749-9695-FF5F37FDC768}"/>
              </a:ext>
            </a:extLst>
          </p:cNvPr>
          <p:cNvSpPr txBox="1">
            <a:spLocks/>
          </p:cNvSpPr>
          <p:nvPr/>
        </p:nvSpPr>
        <p:spPr>
          <a:xfrm>
            <a:off x="632511" y="-24027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2588" y="1370259"/>
            <a:ext cx="11888991" cy="5391566"/>
            <a:chOff x="303009" y="1396997"/>
            <a:chExt cx="11888991" cy="5391566"/>
          </a:xfrm>
        </p:grpSpPr>
        <p:pic>
          <p:nvPicPr>
            <p:cNvPr id="56" name="Picture 55" descr="download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379" y="2176378"/>
              <a:ext cx="441157" cy="44115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 rot="19578672">
              <a:off x="1826124" y="2708445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1224817">
              <a:off x="2229856" y="2737852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pic>
          <p:nvPicPr>
            <p:cNvPr id="57" name="Picture 56" descr="download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031" y="2839452"/>
              <a:ext cx="441157" cy="4411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36823" r="4025"/>
            <a:stretch/>
          </p:blipFill>
          <p:spPr>
            <a:xfrm>
              <a:off x="1774371" y="3074736"/>
              <a:ext cx="1220155" cy="8665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773" r="4506"/>
            <a:stretch/>
          </p:blipFill>
          <p:spPr>
            <a:xfrm>
              <a:off x="5456813" y="3101474"/>
              <a:ext cx="1214030" cy="8397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799" r="5204"/>
            <a:stretch/>
          </p:blipFill>
          <p:spPr>
            <a:xfrm>
              <a:off x="9195465" y="3088104"/>
              <a:ext cx="1205167" cy="8531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448426">
              <a:off x="689477" y="1097188"/>
              <a:ext cx="1706190" cy="24791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9825" y="4234354"/>
              <a:ext cx="30995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WOMEN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32653" y="4222465"/>
              <a:ext cx="42693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3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CLIMATE PROJECT DEVELOPERS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011109" y="5158274"/>
              <a:ext cx="401177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Reimbursement for costs of project activities &amp; measurement plus funds for additional project activities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4362" y="5157347"/>
              <a:ext cx="335493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Benefits and revenue for women engaged in the project</a:t>
              </a:r>
            </a:p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[ At least  20 % ] to support adaptation activities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604048" y="5157347"/>
              <a:ext cx="325885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Verified outcomes for SDG #5 and</a:t>
              </a:r>
            </a:p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social returns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421829" y="4839147"/>
              <a:ext cx="1" cy="18275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13822" y="4849163"/>
              <a:ext cx="1" cy="18288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10725" y="4849163"/>
              <a:ext cx="363" cy="19635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20417448">
              <a:off x="337325" y="2309402"/>
              <a:ext cx="16911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spc="3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W+ Unit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448426">
              <a:off x="4542598" y="1010529"/>
              <a:ext cx="1706190" cy="24791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448426">
              <a:off x="8255693" y="1013518"/>
              <a:ext cx="1706190" cy="24791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20417448">
              <a:off x="4188590" y="2247133"/>
              <a:ext cx="16911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spc="3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W+ Unit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20417448">
              <a:off x="7888602" y="2185173"/>
              <a:ext cx="16911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spc="3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W+ Unit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22695" y="4222465"/>
              <a:ext cx="42693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3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UNIT BUYERS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21224817">
              <a:off x="6047877" y="2679030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254225">
              <a:off x="5612064" y="2122908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955108">
              <a:off x="5844674" y="2475832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78672">
              <a:off x="5644145" y="2649623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1254225">
              <a:off x="1794043" y="2181730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955108">
              <a:off x="2026653" y="2534654"/>
              <a:ext cx="4678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/>
                  <a:cs typeface="Arial"/>
                </a:rPr>
                <a:t>$</a:t>
              </a:r>
            </a:p>
          </p:txBody>
        </p:sp>
        <p:pic>
          <p:nvPicPr>
            <p:cNvPr id="7" name="Picture 6" descr="download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526" y="2406315"/>
              <a:ext cx="441157" cy="441157"/>
            </a:xfrm>
            <a:prstGeom prst="rect">
              <a:avLst/>
            </a:prstGeom>
          </p:spPr>
        </p:pic>
        <p:pic>
          <p:nvPicPr>
            <p:cNvPr id="55" name="Picture 54" descr="download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021" y="2679029"/>
              <a:ext cx="441157" cy="441157"/>
            </a:xfrm>
            <a:prstGeom prst="rect">
              <a:avLst/>
            </a:prstGeom>
          </p:spPr>
        </p:pic>
      </p:grpSp>
      <p:sp>
        <p:nvSpPr>
          <p:cNvPr id="37" name="Snip Same Side Corner Rectangle 36">
            <a:extLst>
              <a:ext uri="{FF2B5EF4-FFF2-40B4-BE49-F238E27FC236}">
                <a16:creationId xmlns:a16="http://schemas.microsoft.com/office/drawing/2014/main" id="{E4DA84F1-96C0-A243-BD6E-2C435CBA57D5}"/>
              </a:ext>
            </a:extLst>
          </p:cNvPr>
          <p:cNvSpPr/>
          <p:nvPr/>
        </p:nvSpPr>
        <p:spPr>
          <a:xfrm rot="5400000">
            <a:off x="3225969" y="-3207302"/>
            <a:ext cx="1310336" cy="7762274"/>
          </a:xfrm>
          <a:prstGeom prst="snip2SameRect">
            <a:avLst/>
          </a:prstGeom>
          <a:ln/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12700">
              <a:spcBef>
                <a:spcPts val="100"/>
              </a:spcBef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benefits? Triple win solution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5010EF-22F4-1C41-9688-685940C75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880" y="400806"/>
            <a:ext cx="122582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6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5988</TotalTime>
  <Words>1903</Words>
  <Application>Microsoft Macintosh PowerPoint</Application>
  <PresentationFormat>Widescreen</PresentationFormat>
  <Paragraphs>367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Rounded MT Bold</vt:lpstr>
      <vt:lpstr>Avenir Next Condensed</vt:lpstr>
      <vt:lpstr>Calibri</vt:lpstr>
      <vt:lpstr>Franklin Gothic Medium</vt:lpstr>
      <vt:lpstr>Times New Roman</vt:lpstr>
      <vt:lpstr>Trebuchet MS</vt:lpstr>
      <vt:lpstr>Office Theme</vt:lpstr>
      <vt:lpstr>Taking Steps to Empower Women in PROGREEN and FOLUR Landscapes: REDD+ meets W+ in Nepal  World Bank  2 February 2023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 </vt:lpstr>
      <vt:lpstr> </vt:lpstr>
      <vt:lpstr>Selection criteria for W+ Trainees</vt:lpstr>
      <vt:lpstr>Steps in W+ Training Course</vt:lpstr>
      <vt:lpstr> </vt:lpstr>
      <vt:lpstr> </vt:lpstr>
      <vt:lpstr> </vt:lpstr>
      <vt:lpstr> </vt:lpstr>
      <vt:lpstr> </vt:lpstr>
      <vt:lpstr>Reflections from previous trainings </vt:lpstr>
      <vt:lpstr>Reflections from Nepal experience to date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WOCAN Board presentation 27July16</dc:title>
  <cp:lastModifiedBy>Patricia Kristjanson</cp:lastModifiedBy>
  <cp:revision>110</cp:revision>
  <dcterms:created xsi:type="dcterms:W3CDTF">2019-11-12T20:33:34Z</dcterms:created>
  <dcterms:modified xsi:type="dcterms:W3CDTF">2023-02-02T18:41:58Z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2016-07-27T00:00:00Z</vt:filetime>
  </property>
  <property fmtid="{D5CDD505-2E9C-101B-9397-08002B2CF9AE}" pid="3" name="Creator">
    <vt:lpwstr>PowerPoint</vt:lpwstr>
  </property>
  <property fmtid="{D5CDD505-2E9C-101B-9397-08002B2CF9AE}" pid="4" name="LastSaved">
    <vt:filetime>2019-11-12T00:00:00Z</vt:filetime>
  </property>
</Properties>
</file>