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  <p:sldMasterId id="2147483648" r:id="rId5"/>
  </p:sldMasterIdLst>
  <p:handoutMasterIdLst>
    <p:handoutMasterId r:id="rId16"/>
  </p:handoutMasterIdLst>
  <p:sldIdLst>
    <p:sldId id="345" r:id="rId6"/>
    <p:sldId id="299" r:id="rId7"/>
    <p:sldId id="342" r:id="rId8"/>
    <p:sldId id="343" r:id="rId9"/>
    <p:sldId id="344" r:id="rId10"/>
    <p:sldId id="327" r:id="rId11"/>
    <p:sldId id="346" r:id="rId12"/>
    <p:sldId id="2143346880" r:id="rId13"/>
    <p:sldId id="2143346881" r:id="rId14"/>
    <p:sldId id="2143346882" r:id="rId15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2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082"/>
    <a:srgbClr val="686A9B"/>
    <a:srgbClr val="ACDBE2"/>
    <a:srgbClr val="2AB7C6"/>
    <a:srgbClr val="65659A"/>
    <a:srgbClr val="B2DAD8"/>
    <a:srgbClr val="626296"/>
    <a:srgbClr val="644874"/>
    <a:srgbClr val="02788F"/>
    <a:srgbClr val="01A4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91F2D-BA69-BA8E-C6A5-8B9E4DE6007E}" v="2" dt="2024-03-21T00:52:14.733"/>
    <p1510:client id="{6453A397-7E43-49BD-92B9-E45828072ABA}" v="1" dt="2024-03-20T12:40:20.101"/>
    <p1510:client id="{6AB4AE75-F1F3-9A72-6BFD-577C29E91A43}" v="18" dt="2024-03-20T14:58:51.974"/>
    <p1510:client id="{75ECB1B6-BB0A-4BAA-9B25-C968A7B33E2B}" v="105" dt="2024-03-20T20:21:40.923"/>
    <p1510:client id="{A19B1AE6-1480-6282-6491-63F89D433D4F}" v="49" dt="2024-03-20T15:05:10.933"/>
    <p1510:client id="{C2946ECE-2A4D-4E6D-8B9A-BCC1C294DCF9}" v="170" dt="2024-03-20T14:02:46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 showGuides="1">
      <p:cViewPr varScale="1">
        <p:scale>
          <a:sx n="107" d="100"/>
          <a:sy n="107" d="100"/>
        </p:scale>
        <p:origin x="736" y="168"/>
      </p:cViewPr>
      <p:guideLst>
        <p:guide orient="horz" pos="618"/>
        <p:guide pos="2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E100A5-1332-4D6B-9575-762267425C4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E71FDDD-E43C-4B2B-BE49-27B7279E1875}">
      <dgm:prSet phldrT="[Text]"/>
      <dgm:spPr/>
      <dgm:t>
        <a:bodyPr/>
        <a:lstStyle/>
        <a:p>
          <a:r>
            <a:rPr lang="en-US"/>
            <a:t> </a:t>
          </a:r>
          <a:endParaRPr lang="es-419"/>
        </a:p>
      </dgm:t>
    </dgm:pt>
    <dgm:pt modelId="{F32DB437-DD2E-4DEB-905D-9E095B57691D}" type="sibTrans" cxnId="{743506F9-4432-4329-8911-B134290852AD}">
      <dgm:prSet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419"/>
        </a:p>
      </dgm:t>
    </dgm:pt>
    <dgm:pt modelId="{804EE1A5-0A25-4374-AA12-195C8C510471}" type="parTrans" cxnId="{743506F9-4432-4329-8911-B134290852AD}">
      <dgm:prSet/>
      <dgm:spPr/>
      <dgm:t>
        <a:bodyPr/>
        <a:lstStyle/>
        <a:p>
          <a:endParaRPr lang="es-419"/>
        </a:p>
      </dgm:t>
    </dgm:pt>
    <dgm:pt modelId="{B5890BD9-B01F-4048-94EA-05B8FAE223AF}" type="pres">
      <dgm:prSet presAssocID="{EDE100A5-1332-4D6B-9575-762267425C43}" presName="Name0" presStyleCnt="0">
        <dgm:presLayoutVars>
          <dgm:chMax val="7"/>
          <dgm:chPref val="7"/>
          <dgm:dir/>
        </dgm:presLayoutVars>
      </dgm:prSet>
      <dgm:spPr/>
    </dgm:pt>
    <dgm:pt modelId="{1297CD56-62E5-4907-BFB8-25FF3EEA232E}" type="pres">
      <dgm:prSet presAssocID="{EDE100A5-1332-4D6B-9575-762267425C43}" presName="Name1" presStyleCnt="0"/>
      <dgm:spPr/>
    </dgm:pt>
    <dgm:pt modelId="{3A77E86E-9A10-4D61-BF59-909FB0618A0F}" type="pres">
      <dgm:prSet presAssocID="{F32DB437-DD2E-4DEB-905D-9E095B57691D}" presName="picture_1" presStyleCnt="0"/>
      <dgm:spPr/>
    </dgm:pt>
    <dgm:pt modelId="{7EFCDA9B-2B82-4514-9828-98B87C5D564E}" type="pres">
      <dgm:prSet presAssocID="{F32DB437-DD2E-4DEB-905D-9E095B57691D}" presName="pictureRepeatNode" presStyleLbl="alignImgPlace1" presStyleIdx="0" presStyleCnt="1" custLinFactNeighborY="-1314"/>
      <dgm:spPr/>
    </dgm:pt>
    <dgm:pt modelId="{EBF763C0-D640-4204-9982-9BB7D16DF3DE}" type="pres">
      <dgm:prSet presAssocID="{7E71FDDD-E43C-4B2B-BE49-27B7279E1875}" presName="text_1" presStyleLbl="node1" presStyleIdx="0" presStyleCnt="0">
        <dgm:presLayoutVars>
          <dgm:bulletEnabled val="1"/>
        </dgm:presLayoutVars>
      </dgm:prSet>
      <dgm:spPr/>
    </dgm:pt>
  </dgm:ptLst>
  <dgm:cxnLst>
    <dgm:cxn modelId="{871AB2D3-BA15-44EE-BB95-FBB222C02E6F}" type="presOf" srcId="{EDE100A5-1332-4D6B-9575-762267425C43}" destId="{B5890BD9-B01F-4048-94EA-05B8FAE223AF}" srcOrd="0" destOrd="0" presId="urn:microsoft.com/office/officeart/2008/layout/CircularPictureCallout"/>
    <dgm:cxn modelId="{4B7B44DC-8993-4DE8-94F8-76E5ADB64D79}" type="presOf" srcId="{F32DB437-DD2E-4DEB-905D-9E095B57691D}" destId="{7EFCDA9B-2B82-4514-9828-98B87C5D564E}" srcOrd="0" destOrd="0" presId="urn:microsoft.com/office/officeart/2008/layout/CircularPictureCallout"/>
    <dgm:cxn modelId="{7E44B8EC-3197-447C-854F-7F8D8B8680E9}" type="presOf" srcId="{7E71FDDD-E43C-4B2B-BE49-27B7279E1875}" destId="{EBF763C0-D640-4204-9982-9BB7D16DF3DE}" srcOrd="0" destOrd="0" presId="urn:microsoft.com/office/officeart/2008/layout/CircularPictureCallout"/>
    <dgm:cxn modelId="{743506F9-4432-4329-8911-B134290852AD}" srcId="{EDE100A5-1332-4D6B-9575-762267425C43}" destId="{7E71FDDD-E43C-4B2B-BE49-27B7279E1875}" srcOrd="0" destOrd="0" parTransId="{804EE1A5-0A25-4374-AA12-195C8C510471}" sibTransId="{F32DB437-DD2E-4DEB-905D-9E095B57691D}"/>
    <dgm:cxn modelId="{0A22EECA-78F1-49AA-B46A-8511C69694FD}" type="presParOf" srcId="{B5890BD9-B01F-4048-94EA-05B8FAE223AF}" destId="{1297CD56-62E5-4907-BFB8-25FF3EEA232E}" srcOrd="0" destOrd="0" presId="urn:microsoft.com/office/officeart/2008/layout/CircularPictureCallout"/>
    <dgm:cxn modelId="{44845BFC-7F26-47ED-92A6-01B81B199D5C}" type="presParOf" srcId="{1297CD56-62E5-4907-BFB8-25FF3EEA232E}" destId="{3A77E86E-9A10-4D61-BF59-909FB0618A0F}" srcOrd="0" destOrd="0" presId="urn:microsoft.com/office/officeart/2008/layout/CircularPictureCallout"/>
    <dgm:cxn modelId="{106BE2DF-F8F5-49CA-8B72-95DE312AC0FB}" type="presParOf" srcId="{3A77E86E-9A10-4D61-BF59-909FB0618A0F}" destId="{7EFCDA9B-2B82-4514-9828-98B87C5D564E}" srcOrd="0" destOrd="0" presId="urn:microsoft.com/office/officeart/2008/layout/CircularPictureCallout"/>
    <dgm:cxn modelId="{9264D475-45D3-4F55-B646-0E540B2F61F3}" type="presParOf" srcId="{1297CD56-62E5-4907-BFB8-25FF3EEA232E}" destId="{EBF763C0-D640-4204-9982-9BB7D16DF3D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CDA9B-2B82-4514-9828-98B87C5D564E}">
      <dsp:nvSpPr>
        <dsp:cNvPr id="0" name=""/>
        <dsp:cNvSpPr/>
      </dsp:nvSpPr>
      <dsp:spPr>
        <a:xfrm>
          <a:off x="724659" y="650596"/>
          <a:ext cx="1449318" cy="1449318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763C0-D640-4204-9982-9BB7D16DF3DE}">
      <dsp:nvSpPr>
        <dsp:cNvPr id="0" name=""/>
        <dsp:cNvSpPr/>
      </dsp:nvSpPr>
      <dsp:spPr>
        <a:xfrm>
          <a:off x="985536" y="1439228"/>
          <a:ext cx="927563" cy="4782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 </a:t>
          </a:r>
          <a:endParaRPr lang="es-419" sz="3400" kern="1200"/>
        </a:p>
      </dsp:txBody>
      <dsp:txXfrm>
        <a:off x="985536" y="1439228"/>
        <a:ext cx="927563" cy="478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E6081B2-B722-AA96-60A0-7070E22AE2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A42DB8E-001E-B6EF-964B-06973BDD67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85848-D9AA-43C8-87FC-F2686FF8F53D}" type="datetimeFigureOut">
              <a:rPr lang="es-ES" smtClean="0"/>
              <a:t>29/3/24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B17E29-631C-4E46-961D-C1F11FB39B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B63200-DC51-0945-30D1-AA09B9EC25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80857-274B-4163-9196-6DC7F24BA0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609906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2F5DBDE-08CC-9B58-6ADF-04AD9B5B8628}"/>
              </a:ext>
            </a:extLst>
          </p:cNvPr>
          <p:cNvSpPr/>
          <p:nvPr userDrawn="1"/>
        </p:nvSpPr>
        <p:spPr>
          <a:xfrm>
            <a:off x="0" y="0"/>
            <a:ext cx="12192000" cy="944563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F35C1E-CDCA-96B0-C67B-93ECE1866F0C}"/>
              </a:ext>
            </a:extLst>
          </p:cNvPr>
          <p:cNvSpPr txBox="1"/>
          <p:nvPr userDrawn="1"/>
        </p:nvSpPr>
        <p:spPr>
          <a:xfrm>
            <a:off x="431193" y="213996"/>
            <a:ext cx="528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3200" b="1">
                <a:solidFill>
                  <a:prstClr val="white"/>
                </a:solidFill>
                <a:latin typeface="Poppins" pitchFamily="2" charset="77"/>
                <a:cs typeface="Poppins" pitchFamily="2" charset="77"/>
              </a:rPr>
              <a:t>Title</a:t>
            </a:r>
          </a:p>
        </p:txBody>
      </p:sp>
      <p:cxnSp>
        <p:nvCxnSpPr>
          <p:cNvPr id="22" name="Straight Connector 9">
            <a:extLst>
              <a:ext uri="{FF2B5EF4-FFF2-40B4-BE49-F238E27FC236}">
                <a16:creationId xmlns:a16="http://schemas.microsoft.com/office/drawing/2014/main" id="{E252466B-383D-56AE-C468-A70F797AD8C2}"/>
              </a:ext>
            </a:extLst>
          </p:cNvPr>
          <p:cNvCxnSpPr/>
          <p:nvPr userDrawn="1"/>
        </p:nvCxnSpPr>
        <p:spPr>
          <a:xfrm>
            <a:off x="442913" y="2616509"/>
            <a:ext cx="3511573" cy="0"/>
          </a:xfrm>
          <a:prstGeom prst="line">
            <a:avLst/>
          </a:prstGeom>
          <a:ln w="38100">
            <a:solidFill>
              <a:srgbClr val="686A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0F176195-5853-1741-F4E4-151C13249073}"/>
              </a:ext>
            </a:extLst>
          </p:cNvPr>
          <p:cNvCxnSpPr/>
          <p:nvPr userDrawn="1"/>
        </p:nvCxnSpPr>
        <p:spPr>
          <a:xfrm>
            <a:off x="442913" y="4180368"/>
            <a:ext cx="3511573" cy="0"/>
          </a:xfrm>
          <a:prstGeom prst="line">
            <a:avLst/>
          </a:prstGeom>
          <a:ln w="38100">
            <a:solidFill>
              <a:srgbClr val="686A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0AF4452E-856D-4C35-A8AC-93783CFB0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7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0A7E9528-E64D-4A54-818C-568777091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98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2F5DBDE-08CC-9B58-6ADF-04AD9B5B8628}"/>
              </a:ext>
            </a:extLst>
          </p:cNvPr>
          <p:cNvSpPr/>
          <p:nvPr userDrawn="1"/>
        </p:nvSpPr>
        <p:spPr>
          <a:xfrm>
            <a:off x="0" y="0"/>
            <a:ext cx="12192000" cy="1594966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F35C1E-CDCA-96B0-C67B-93ECE1866F0C}"/>
              </a:ext>
            </a:extLst>
          </p:cNvPr>
          <p:cNvSpPr txBox="1"/>
          <p:nvPr userDrawn="1"/>
        </p:nvSpPr>
        <p:spPr>
          <a:xfrm>
            <a:off x="431193" y="213996"/>
            <a:ext cx="897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3200" b="1">
                <a:solidFill>
                  <a:prstClr val="white"/>
                </a:solidFill>
                <a:latin typeface="Poppins" pitchFamily="2" charset="77"/>
                <a:cs typeface="Poppins" pitchFamily="2" charset="77"/>
              </a:rPr>
              <a:t>DCM Shriram | Untapping the Potential of the Sugarcane Sector</a:t>
            </a:r>
          </a:p>
          <a:p>
            <a:pPr defTabSz="457189"/>
            <a:endParaRPr lang="en-US" sz="3200" b="1">
              <a:solidFill>
                <a:prstClr val="white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0AF4452E-856D-4C35-A8AC-93783CFB0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7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0A7E9528-E64D-4A54-818C-568777091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929019A-ECEA-ABC8-2052-530D6E68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2579" y="6348792"/>
            <a:ext cx="2743200" cy="365125"/>
          </a:xfrm>
        </p:spPr>
        <p:txBody>
          <a:bodyPr/>
          <a:lstStyle>
            <a:lvl1pPr>
              <a:defRPr>
                <a:latin typeface="Fedra Sans Std Book" panose="020B0403040000020004" pitchFamily="34" charset="0"/>
              </a:defRPr>
            </a:lvl1pPr>
          </a:lstStyle>
          <a:p>
            <a:fld id="{5369D970-3D63-40D2-9C11-581ADCA381A2}" type="slidenum">
              <a:rPr lang="es-419" smtClean="0"/>
              <a:pPr/>
              <a:t>‹#›</a:t>
            </a:fld>
            <a:endParaRPr lang="es-41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E30DD-0CA3-C1F4-B95D-383A465FF5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75" y="3307262"/>
            <a:ext cx="876376" cy="17146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D85CC7-CD28-84FD-D868-15EAF5D9FDA6}"/>
              </a:ext>
            </a:extLst>
          </p:cNvPr>
          <p:cNvSpPr txBox="1"/>
          <p:nvPr userDrawn="1"/>
        </p:nvSpPr>
        <p:spPr>
          <a:xfrm>
            <a:off x="3791189" y="3321611"/>
            <a:ext cx="3845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F54"/>
                </a:solidFill>
                <a:latin typeface="Fedra Sans Std Book" panose="020B0403040000020004" pitchFamily="34" charset="0"/>
              </a:rPr>
              <a:t>Sugarcane yield increase </a:t>
            </a:r>
            <a:endParaRPr lang="en-US" sz="1200">
              <a:solidFill>
                <a:srgbClr val="002F54"/>
              </a:solidFill>
              <a:latin typeface="Fedra Sans Std Book" panose="020B04030400000200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7C80DC-C39A-7319-A9A1-A0F453466894}"/>
              </a:ext>
            </a:extLst>
          </p:cNvPr>
          <p:cNvGrpSpPr/>
          <p:nvPr userDrawn="1"/>
        </p:nvGrpSpPr>
        <p:grpSpPr>
          <a:xfrm>
            <a:off x="2347853" y="1938375"/>
            <a:ext cx="981240" cy="1056304"/>
            <a:chOff x="2762720" y="2439805"/>
            <a:chExt cx="738888" cy="795412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2F104B84-3183-24FF-4A8E-A79F5AEB2D04}"/>
                </a:ext>
              </a:extLst>
            </p:cNvPr>
            <p:cNvSpPr/>
            <p:nvPr/>
          </p:nvSpPr>
          <p:spPr>
            <a:xfrm rot="11045231">
              <a:off x="2762720" y="2439805"/>
              <a:ext cx="738888" cy="795412"/>
            </a:xfrm>
            <a:prstGeom prst="teardrop">
              <a:avLst>
                <a:gd name="adj" fmla="val 19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EB08859-9E99-69EB-69FD-8751BDFD94A4}"/>
                </a:ext>
              </a:extLst>
            </p:cNvPr>
            <p:cNvSpPr/>
            <p:nvPr/>
          </p:nvSpPr>
          <p:spPr>
            <a:xfrm>
              <a:off x="2804125" y="2494954"/>
              <a:ext cx="638421" cy="6623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F5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66EF02-4417-BCFF-341C-B5AA9DF90E8E}"/>
                </a:ext>
              </a:extLst>
            </p:cNvPr>
            <p:cNvSpPr/>
            <p:nvPr/>
          </p:nvSpPr>
          <p:spPr>
            <a:xfrm>
              <a:off x="2842922" y="2535270"/>
              <a:ext cx="578484" cy="5746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825ECC-9263-1BA3-9222-8872F56B3B95}"/>
              </a:ext>
            </a:extLst>
          </p:cNvPr>
          <p:cNvGrpSpPr/>
          <p:nvPr userDrawn="1"/>
        </p:nvGrpSpPr>
        <p:grpSpPr>
          <a:xfrm>
            <a:off x="2649345" y="4315450"/>
            <a:ext cx="1087646" cy="1087646"/>
            <a:chOff x="2982562" y="4196020"/>
            <a:chExt cx="764863" cy="764863"/>
          </a:xfrm>
        </p:grpSpPr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09677BB7-7686-EEC5-D11C-DA02B51EE1D8}"/>
                </a:ext>
              </a:extLst>
            </p:cNvPr>
            <p:cNvSpPr/>
            <p:nvPr/>
          </p:nvSpPr>
          <p:spPr>
            <a:xfrm rot="14723259">
              <a:off x="2982562" y="4196020"/>
              <a:ext cx="764863" cy="764863"/>
            </a:xfrm>
            <a:prstGeom prst="teardrop">
              <a:avLst>
                <a:gd name="adj" fmla="val 174640"/>
              </a:avLst>
            </a:prstGeom>
            <a:solidFill>
              <a:srgbClr val="2D6C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5D6EC2-13B3-C8F4-D699-930956F4DA28}"/>
                </a:ext>
              </a:extLst>
            </p:cNvPr>
            <p:cNvGrpSpPr/>
            <p:nvPr/>
          </p:nvGrpSpPr>
          <p:grpSpPr>
            <a:xfrm>
              <a:off x="3046518" y="4260541"/>
              <a:ext cx="636950" cy="660864"/>
              <a:chOff x="3046518" y="4260541"/>
              <a:chExt cx="636950" cy="66086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E3FA1AF-D670-B9FF-959F-61102FCA7288}"/>
                  </a:ext>
                </a:extLst>
              </p:cNvPr>
              <p:cNvSpPr/>
              <p:nvPr/>
            </p:nvSpPr>
            <p:spPr>
              <a:xfrm>
                <a:off x="3046518" y="4260541"/>
                <a:ext cx="636950" cy="660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419">
                  <a:latin typeface="Fedra Sans Std Book" panose="020B04030400000200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542230C-7202-1ECE-96A9-8E5C7E202F53}"/>
                  </a:ext>
                </a:extLst>
              </p:cNvPr>
              <p:cNvSpPr/>
              <p:nvPr/>
            </p:nvSpPr>
            <p:spPr>
              <a:xfrm>
                <a:off x="3084227" y="4295454"/>
                <a:ext cx="578484" cy="574626"/>
              </a:xfrm>
              <a:prstGeom prst="ellipse">
                <a:avLst/>
              </a:prstGeom>
              <a:solidFill>
                <a:srgbClr val="2D6C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419">
                  <a:latin typeface="Fedra Sans Std Book" panose="020B04030400000200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F443BB-5A15-4050-6C2C-B4B8D5E30BE0}"/>
              </a:ext>
            </a:extLst>
          </p:cNvPr>
          <p:cNvGrpSpPr/>
          <p:nvPr userDrawn="1"/>
        </p:nvGrpSpPr>
        <p:grpSpPr>
          <a:xfrm>
            <a:off x="2155711" y="5469690"/>
            <a:ext cx="1015735" cy="1015735"/>
            <a:chOff x="2651251" y="5008556"/>
            <a:chExt cx="764863" cy="764863"/>
          </a:xfrm>
        </p:grpSpPr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8040404B-68A7-9D6E-63EF-47A6C29CE06F}"/>
                </a:ext>
              </a:extLst>
            </p:cNvPr>
            <p:cNvSpPr/>
            <p:nvPr/>
          </p:nvSpPr>
          <p:spPr>
            <a:xfrm rot="16200000">
              <a:off x="2651251" y="5008556"/>
              <a:ext cx="764863" cy="764863"/>
            </a:xfrm>
            <a:prstGeom prst="teardrop">
              <a:avLst>
                <a:gd name="adj" fmla="val 184816"/>
              </a:avLst>
            </a:prstGeom>
            <a:solidFill>
              <a:srgbClr val="BCD1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7AF832B-D2CE-7BA2-61E6-C9CE0490A457}"/>
                </a:ext>
              </a:extLst>
            </p:cNvPr>
            <p:cNvSpPr/>
            <p:nvPr/>
          </p:nvSpPr>
          <p:spPr>
            <a:xfrm>
              <a:off x="2715207" y="5043792"/>
              <a:ext cx="636950" cy="660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9B0A52-FE14-AF8F-B351-D68394D567B6}"/>
                </a:ext>
              </a:extLst>
            </p:cNvPr>
            <p:cNvSpPr/>
            <p:nvPr/>
          </p:nvSpPr>
          <p:spPr>
            <a:xfrm>
              <a:off x="2744441" y="5086911"/>
              <a:ext cx="578484" cy="574626"/>
            </a:xfrm>
            <a:prstGeom prst="ellipse">
              <a:avLst/>
            </a:prstGeom>
            <a:solidFill>
              <a:srgbClr val="BCD1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76414B-A333-4A6B-5BD9-F1B2232BB47B}"/>
              </a:ext>
            </a:extLst>
          </p:cNvPr>
          <p:cNvGrpSpPr/>
          <p:nvPr userDrawn="1"/>
        </p:nvGrpSpPr>
        <p:grpSpPr>
          <a:xfrm>
            <a:off x="2730470" y="3105956"/>
            <a:ext cx="1015735" cy="1015735"/>
            <a:chOff x="3016812" y="3291274"/>
            <a:chExt cx="764863" cy="764863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C4D0F148-2ACE-EB64-4E34-9EB25A9752D1}"/>
                </a:ext>
              </a:extLst>
            </p:cNvPr>
            <p:cNvSpPr/>
            <p:nvPr/>
          </p:nvSpPr>
          <p:spPr>
            <a:xfrm rot="13010297">
              <a:off x="3016812" y="3291274"/>
              <a:ext cx="764863" cy="764863"/>
            </a:xfrm>
            <a:prstGeom prst="teardrop">
              <a:avLst>
                <a:gd name="adj" fmla="val 184650"/>
              </a:avLst>
            </a:prstGeom>
            <a:solidFill>
              <a:srgbClr val="09B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6A8D6E5-236A-D274-E120-D1C471A944FB}"/>
                </a:ext>
              </a:extLst>
            </p:cNvPr>
            <p:cNvSpPr/>
            <p:nvPr/>
          </p:nvSpPr>
          <p:spPr>
            <a:xfrm rot="20605023">
              <a:off x="3080770" y="3343274"/>
              <a:ext cx="636948" cy="6608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FA9C5C5-511F-669D-9B53-40DC594421F7}"/>
                </a:ext>
              </a:extLst>
            </p:cNvPr>
            <p:cNvSpPr/>
            <p:nvPr/>
          </p:nvSpPr>
          <p:spPr>
            <a:xfrm>
              <a:off x="3110001" y="3383980"/>
              <a:ext cx="578484" cy="574626"/>
            </a:xfrm>
            <a:prstGeom prst="ellipse">
              <a:avLst/>
            </a:prstGeom>
            <a:solidFill>
              <a:srgbClr val="09B4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>
                <a:latin typeface="Fedra Sans Std Book" panose="020B0403040000020004" pitchFamily="34" charset="0"/>
              </a:endParaRPr>
            </a:p>
          </p:txBody>
        </p:sp>
      </p:grp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94C36C09-57AC-4236-BB09-45042F4342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88355801"/>
              </p:ext>
            </p:extLst>
          </p:nvPr>
        </p:nvGraphicFramePr>
        <p:xfrm>
          <a:off x="-358681" y="2796565"/>
          <a:ext cx="2898637" cy="278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1FF2A57A-0831-89D0-BB5A-CE8BD47B9115}"/>
              </a:ext>
            </a:extLst>
          </p:cNvPr>
          <p:cNvSpPr txBox="1"/>
          <p:nvPr userDrawn="1"/>
        </p:nvSpPr>
        <p:spPr>
          <a:xfrm>
            <a:off x="3354284" y="2029253"/>
            <a:ext cx="646929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2F54"/>
                </a:solidFill>
                <a:latin typeface="Fedra Sans Std Book" panose="020B0403040000020004" pitchFamily="34" charset="0"/>
              </a:rPr>
              <a:t>Women farmers trained in sugarcane production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CD5545-426D-24C6-F7CA-CCACE1567D52}"/>
              </a:ext>
            </a:extLst>
          </p:cNvPr>
          <p:cNvSpPr txBox="1"/>
          <p:nvPr userDrawn="1"/>
        </p:nvSpPr>
        <p:spPr>
          <a:xfrm>
            <a:off x="3784939" y="4669015"/>
            <a:ext cx="799690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indent="0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en-US">
                <a:latin typeface="Fedra Sans Std Book" panose="020B0403040000020004" pitchFamily="34" charset="0"/>
              </a:rPr>
              <a:t>Resulted in women farmers being introduced to mechanization, a </a:t>
            </a:r>
            <a:r>
              <a:rPr lang="en-US" sz="1600">
                <a:latin typeface="Fedra Sans Std Book" panose="020B0403040000020004" pitchFamily="34" charset="0"/>
              </a:rPr>
              <a:t>70%</a:t>
            </a:r>
            <a:r>
              <a:rPr lang="en-US">
                <a:latin typeface="Fedra Sans Std Book" panose="020B0403040000020004" pitchFamily="34" charset="0"/>
              </a:rPr>
              <a:t> decrease in distance traveled by local farmers to access </a:t>
            </a:r>
            <a:r>
              <a:rPr lang="en-US" err="1">
                <a:latin typeface="Fedra Sans Std Book" panose="020B0403040000020004" pitchFamily="34" charset="0"/>
              </a:rPr>
              <a:t>agri</a:t>
            </a:r>
            <a:r>
              <a:rPr lang="en-US">
                <a:latin typeface="Fedra Sans Std Book" panose="020B0403040000020004" pitchFamily="34" charset="0"/>
              </a:rPr>
              <a:t>-inputs, increasing farmers’ efficiency and productivity and increasing yields of sugarcane by </a:t>
            </a:r>
            <a:r>
              <a:rPr lang="en-US" sz="1600">
                <a:latin typeface="Fedra Sans Std Book" panose="020B0403040000020004" pitchFamily="34" charset="0"/>
              </a:rPr>
              <a:t>40%</a:t>
            </a:r>
            <a:r>
              <a:rPr lang="en-US">
                <a:latin typeface="Fedra Sans Std Book" panose="020B0403040000020004" pitchFamily="34" charset="0"/>
              </a:rPr>
              <a:t>.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F6BE76-7022-B370-0032-A7ABE0F50146}"/>
              </a:ext>
            </a:extLst>
          </p:cNvPr>
          <p:cNvSpPr txBox="1"/>
          <p:nvPr userDrawn="1"/>
        </p:nvSpPr>
        <p:spPr>
          <a:xfrm>
            <a:off x="3250658" y="5837412"/>
            <a:ext cx="87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F54"/>
                </a:solidFill>
                <a:latin typeface="Fedra Sans Std Book" panose="020B0403040000020004" pitchFamily="34" charset="0"/>
              </a:rPr>
              <a:t>Women dairy farmers trained – CSA Dairy Gender Initiative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713F1B-CDA6-D0A7-485D-C5B24F16A93F}"/>
              </a:ext>
            </a:extLst>
          </p:cNvPr>
          <p:cNvSpPr txBox="1"/>
          <p:nvPr userDrawn="1"/>
        </p:nvSpPr>
        <p:spPr>
          <a:xfrm>
            <a:off x="3714881" y="4353704"/>
            <a:ext cx="860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F54"/>
                </a:solidFill>
                <a:latin typeface="+mj-lt"/>
              </a:rPr>
              <a:t>Women entrepreneurs trained- CSA Seed Nursery Management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657709-A10B-A051-5585-EFB4C43F4E0B}"/>
              </a:ext>
            </a:extLst>
          </p:cNvPr>
          <p:cNvSpPr txBox="1"/>
          <p:nvPr userDrawn="1"/>
        </p:nvSpPr>
        <p:spPr>
          <a:xfrm>
            <a:off x="3417011" y="2413560"/>
            <a:ext cx="8605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300"/>
            </a:lvl1pPr>
          </a:lstStyle>
          <a:p>
            <a:pPr marL="0" indent="0">
              <a:spcBef>
                <a:spcPts val="600"/>
              </a:spcBef>
              <a:buNone/>
            </a:pPr>
            <a:r>
              <a:rPr lang="en-US" sz="1200">
                <a:latin typeface="Fedra Sans Std Book" panose="020B0403040000020004" pitchFamily="34" charset="0"/>
              </a:rPr>
              <a:t>through the mobile van-based training. The project hired female trainers to hold training sessions for women farmers. </a:t>
            </a:r>
            <a:endParaRPr lang="es-419" sz="1200">
              <a:solidFill>
                <a:schemeClr val="tx2"/>
              </a:solidFill>
              <a:latin typeface="Fedra Sans Std Book" panose="020B04030400000200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372DC2-7C68-1572-2521-CAC494578086}"/>
              </a:ext>
            </a:extLst>
          </p:cNvPr>
          <p:cNvSpPr txBox="1"/>
          <p:nvPr userDrawn="1"/>
        </p:nvSpPr>
        <p:spPr>
          <a:xfrm>
            <a:off x="2757090" y="3323490"/>
            <a:ext cx="987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Fedra Sans Std Book" panose="020B0403040000020004" pitchFamily="34" charset="0"/>
              </a:rPr>
              <a:t>25%</a:t>
            </a:r>
            <a:endParaRPr lang="es-419" sz="2800">
              <a:solidFill>
                <a:schemeClr val="bg1"/>
              </a:solidFill>
              <a:latin typeface="Fedra Sans Std Book" panose="020B04030400000200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ECA510-4297-D159-3A2B-678C3E0E71EB}"/>
              </a:ext>
            </a:extLst>
          </p:cNvPr>
          <p:cNvSpPr txBox="1"/>
          <p:nvPr userDrawn="1"/>
        </p:nvSpPr>
        <p:spPr>
          <a:xfrm>
            <a:off x="2360656" y="2187839"/>
            <a:ext cx="987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Fedra Sans Std Book" panose="020B0403040000020004" pitchFamily="34" charset="0"/>
              </a:rPr>
              <a:t>11K</a:t>
            </a:r>
            <a:endParaRPr lang="es-419" sz="2800">
              <a:solidFill>
                <a:schemeClr val="bg1"/>
              </a:solidFill>
              <a:latin typeface="Fedra Sans Std Book" panose="020B04030400000200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75F68A-E45A-118D-0837-52CB996189AB}"/>
              </a:ext>
            </a:extLst>
          </p:cNvPr>
          <p:cNvSpPr txBox="1"/>
          <p:nvPr userDrawn="1"/>
        </p:nvSpPr>
        <p:spPr>
          <a:xfrm>
            <a:off x="3815880" y="3620673"/>
            <a:ext cx="7667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en-US">
                <a:latin typeface="Fedra Sans Std Book" panose="020B0403040000020004" pitchFamily="34" charset="0"/>
              </a:rPr>
              <a:t>and a reduction in the price of farming by training women farmers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7634DA-CAB5-78BD-7034-93AD0A5B4903}"/>
              </a:ext>
            </a:extLst>
          </p:cNvPr>
          <p:cNvSpPr txBox="1"/>
          <p:nvPr userDrawn="1"/>
        </p:nvSpPr>
        <p:spPr>
          <a:xfrm>
            <a:off x="2691447" y="4545427"/>
            <a:ext cx="987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Fedra Sans Std Book" panose="020B0403040000020004" pitchFamily="34" charset="0"/>
              </a:rPr>
              <a:t>100</a:t>
            </a:r>
            <a:endParaRPr lang="es-419" sz="2800">
              <a:solidFill>
                <a:schemeClr val="bg1"/>
              </a:solidFill>
              <a:latin typeface="Fedra Sans Std Book" panose="020B04030400000200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629B73-9D45-4229-F916-1EFE3FBA45C6}"/>
              </a:ext>
            </a:extLst>
          </p:cNvPr>
          <p:cNvSpPr txBox="1"/>
          <p:nvPr userDrawn="1"/>
        </p:nvSpPr>
        <p:spPr>
          <a:xfrm>
            <a:off x="3252892" y="6155349"/>
            <a:ext cx="76021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indent="0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en-US">
                <a:latin typeface="Fedra Sans Std Book" panose="020B0403040000020004" pitchFamily="34" charset="0"/>
              </a:rPr>
              <a:t>to promote dairy as a business activity in a region where milk production was only for household consumption. Under the project, milk production and sales revenue of milk have gone up by 5% to 10%.</a:t>
            </a:r>
            <a:endParaRPr lang="es-419">
              <a:latin typeface="Fedra Sans Std Book" panose="020B04030400000200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5BE68F-B01C-1ACC-2AC6-B2B5ED0C899B}"/>
              </a:ext>
            </a:extLst>
          </p:cNvPr>
          <p:cNvSpPr txBox="1"/>
          <p:nvPr userDrawn="1"/>
        </p:nvSpPr>
        <p:spPr>
          <a:xfrm>
            <a:off x="2134603" y="5664413"/>
            <a:ext cx="987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Fedra Sans Std Book" panose="020B0403040000020004" pitchFamily="34" charset="0"/>
              </a:rPr>
              <a:t>17K</a:t>
            </a:r>
            <a:endParaRPr lang="es-419" sz="2800">
              <a:solidFill>
                <a:schemeClr val="bg1"/>
              </a:solidFill>
              <a:latin typeface="Fedra Sans Std Book" panose="020B04030400000200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9C61C8-1067-0042-C3C5-4A2D3D48B41D}"/>
              </a:ext>
            </a:extLst>
          </p:cNvPr>
          <p:cNvSpPr/>
          <p:nvPr userDrawn="1"/>
        </p:nvSpPr>
        <p:spPr>
          <a:xfrm>
            <a:off x="10494818" y="6348792"/>
            <a:ext cx="1363594" cy="428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latin typeface="Fedra Sans Std Book" panose="020B04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98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6D2A5E9-D699-2BB5-2BF5-D78BC27C8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82C1189-0BCD-7E51-B04D-7BCA0C42C7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>
              <a:alpha val="543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FB63CA3-D0FD-E9A0-D08A-2E13D66671B8}"/>
              </a:ext>
            </a:extLst>
          </p:cNvPr>
          <p:cNvSpPr/>
          <p:nvPr userDrawn="1"/>
        </p:nvSpPr>
        <p:spPr>
          <a:xfrm>
            <a:off x="0" y="5992238"/>
            <a:ext cx="12192000" cy="86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3D567F5E-B6EA-4020-9E77-B1E9B90013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342" y="275431"/>
            <a:ext cx="2366602" cy="8035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C567A90-5BB9-4C22-A999-D4371C47F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6"/>
          <a:stretch/>
        </p:blipFill>
        <p:spPr>
          <a:xfrm>
            <a:off x="4770741" y="6038723"/>
            <a:ext cx="2650518" cy="8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:a16="http://schemas.microsoft.com/office/drawing/2014/main" id="{79D74F0D-68EB-85D8-B1CC-12061EB2F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432" y="0"/>
            <a:ext cx="5550568" cy="6858000"/>
          </a:xfrm>
          <a:prstGeom prst="rect">
            <a:avLst/>
          </a:prstGeom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70F90982-08E9-099F-26F2-CFDBB87F6562}"/>
              </a:ext>
            </a:extLst>
          </p:cNvPr>
          <p:cNvSpPr/>
          <p:nvPr userDrawn="1"/>
        </p:nvSpPr>
        <p:spPr>
          <a:xfrm>
            <a:off x="0" y="961873"/>
            <a:ext cx="6096000" cy="5918410"/>
          </a:xfrm>
          <a:prstGeom prst="rect">
            <a:avLst/>
          </a:prstGeom>
          <a:solidFill>
            <a:srgbClr val="B2D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764E4207-D24E-5D9F-67C1-1194F62E579F}"/>
              </a:ext>
            </a:extLst>
          </p:cNvPr>
          <p:cNvCxnSpPr>
            <a:cxnSpLocks/>
          </p:cNvCxnSpPr>
          <p:nvPr userDrawn="1"/>
        </p:nvCxnSpPr>
        <p:spPr>
          <a:xfrm>
            <a:off x="7065629" y="880946"/>
            <a:ext cx="0" cy="597705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0EF45B6-9585-006A-A32D-B91735B94FC0}"/>
              </a:ext>
            </a:extLst>
          </p:cNvPr>
          <p:cNvCxnSpPr>
            <a:cxnSpLocks/>
          </p:cNvCxnSpPr>
          <p:nvPr userDrawn="1"/>
        </p:nvCxnSpPr>
        <p:spPr>
          <a:xfrm>
            <a:off x="7065629" y="920806"/>
            <a:ext cx="85268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1553445A-0A84-D8E8-7901-C55CAB794C92}"/>
              </a:ext>
            </a:extLst>
          </p:cNvPr>
          <p:cNvCxnSpPr>
            <a:cxnSpLocks/>
          </p:cNvCxnSpPr>
          <p:nvPr userDrawn="1"/>
        </p:nvCxnSpPr>
        <p:spPr>
          <a:xfrm>
            <a:off x="11400817" y="920806"/>
            <a:ext cx="79118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E59CCEB-8043-4F22-85EC-AA9A0B4520EC}"/>
              </a:ext>
            </a:extLst>
          </p:cNvPr>
          <p:cNvCxnSpPr>
            <a:cxnSpLocks/>
          </p:cNvCxnSpPr>
          <p:nvPr userDrawn="1"/>
        </p:nvCxnSpPr>
        <p:spPr>
          <a:xfrm>
            <a:off x="11400817" y="920806"/>
            <a:ext cx="79118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5C5524D8-B507-4D03-A853-46F684EC86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11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CB274D99-236B-4786-89D1-80D9A10F8B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D5FBD0-922A-826E-36C8-B7B83BEAB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454" y="193556"/>
            <a:ext cx="5792546" cy="596748"/>
          </a:xfrm>
        </p:spPr>
        <p:txBody>
          <a:bodyPr>
            <a:normAutofit/>
          </a:bodyPr>
          <a:lstStyle>
            <a:lvl1pPr>
              <a:defRPr sz="3200" b="1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s-MX" err="1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54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E7A4A48-D522-4A31-B87D-701063C54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585192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209567A-DAC8-74AB-5D44-4214A907E6F3}"/>
              </a:ext>
            </a:extLst>
          </p:cNvPr>
          <p:cNvSpPr/>
          <p:nvPr userDrawn="1"/>
        </p:nvSpPr>
        <p:spPr>
          <a:xfrm>
            <a:off x="0" y="0"/>
            <a:ext cx="12585191" cy="6858000"/>
          </a:xfrm>
          <a:prstGeom prst="rect">
            <a:avLst/>
          </a:prstGeom>
          <a:solidFill>
            <a:srgbClr val="147082">
              <a:alpha val="543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ítulo 10">
            <a:extLst>
              <a:ext uri="{FF2B5EF4-FFF2-40B4-BE49-F238E27FC236}">
                <a16:creationId xmlns:a16="http://schemas.microsoft.com/office/drawing/2014/main" id="{F5E70230-BD0B-28E7-3754-3821AEDC5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0832" y="2766218"/>
            <a:ext cx="2047009" cy="1325563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MX"/>
              <a:t>Text</a:t>
            </a:r>
            <a:endParaRPr lang="en-US"/>
          </a:p>
        </p:txBody>
      </p:sp>
      <p:pic>
        <p:nvPicPr>
          <p:cNvPr id="5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6773C70A-E642-4FC1-B667-B56B05797D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8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291F6818-EE1C-40A1-855B-55B60E277B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4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11DE66D-8A16-4656-881E-B0E061E41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AB02338-186A-4840-BFFA-3E6FCE4ED2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>
              <a:alpha val="543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ítulo 10">
            <a:extLst>
              <a:ext uri="{FF2B5EF4-FFF2-40B4-BE49-F238E27FC236}">
                <a16:creationId xmlns:a16="http://schemas.microsoft.com/office/drawing/2014/main" id="{FBE54033-4BF2-781A-4244-B70766762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0832" y="2766218"/>
            <a:ext cx="2047009" cy="1325563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MX"/>
              <a:t>Text</a:t>
            </a:r>
            <a:endParaRPr lang="en-US"/>
          </a:p>
        </p:txBody>
      </p:sp>
      <p:pic>
        <p:nvPicPr>
          <p:cNvPr id="5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197508FB-86D4-4825-B7DA-252D97EC42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8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1EBAFE4B-9D47-414D-B5A3-D03E4D5B23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45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6C58BE0-4700-421C-8D74-E5A8C53F6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4E5CC8A-395F-AE71-5941-0BEC24AE25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>
              <a:alpha val="543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F5E8EFA0-443D-492A-827B-74A6F8A76C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8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DEFEC744-C415-4D33-AEA2-E860FBD5DD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89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3CA2F6C-8CD4-9A28-6D37-E8A46923F8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979FE4-76EC-739E-DFEE-0E2DE76B6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432" y="0"/>
            <a:ext cx="5550568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ED24311-0F17-7B40-1255-FE903A2DE7A5}"/>
              </a:ext>
            </a:extLst>
          </p:cNvPr>
          <p:cNvSpPr/>
          <p:nvPr userDrawn="1"/>
        </p:nvSpPr>
        <p:spPr>
          <a:xfrm>
            <a:off x="0" y="961873"/>
            <a:ext cx="6096000" cy="5918410"/>
          </a:xfrm>
          <a:prstGeom prst="rect">
            <a:avLst/>
          </a:prstGeom>
          <a:solidFill>
            <a:srgbClr val="B2D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751251A-DE96-7411-8BEF-F4717D1FEA62}"/>
              </a:ext>
            </a:extLst>
          </p:cNvPr>
          <p:cNvCxnSpPr>
            <a:cxnSpLocks/>
          </p:cNvCxnSpPr>
          <p:nvPr userDrawn="1"/>
        </p:nvCxnSpPr>
        <p:spPr>
          <a:xfrm>
            <a:off x="7065629" y="880946"/>
            <a:ext cx="0" cy="597705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A0F870D-6CCE-9B90-C829-63CF9F7F8FF4}"/>
              </a:ext>
            </a:extLst>
          </p:cNvPr>
          <p:cNvCxnSpPr>
            <a:cxnSpLocks/>
          </p:cNvCxnSpPr>
          <p:nvPr userDrawn="1"/>
        </p:nvCxnSpPr>
        <p:spPr>
          <a:xfrm>
            <a:off x="7065629" y="920806"/>
            <a:ext cx="73476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1C0D33C3-7FFA-BCA6-3D1C-4D6154F7EC15}"/>
              </a:ext>
            </a:extLst>
          </p:cNvPr>
          <p:cNvCxnSpPr>
            <a:cxnSpLocks/>
          </p:cNvCxnSpPr>
          <p:nvPr userDrawn="1"/>
        </p:nvCxnSpPr>
        <p:spPr>
          <a:xfrm>
            <a:off x="10636898" y="920806"/>
            <a:ext cx="155510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8577B63-8EA2-4B1B-B5F9-F9A643EFD472}"/>
              </a:ext>
            </a:extLst>
          </p:cNvPr>
          <p:cNvCxnSpPr>
            <a:cxnSpLocks/>
          </p:cNvCxnSpPr>
          <p:nvPr userDrawn="1"/>
        </p:nvCxnSpPr>
        <p:spPr>
          <a:xfrm>
            <a:off x="10636898" y="920806"/>
            <a:ext cx="155510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428652FC-2931-4BFD-9A35-7C4D4E9F2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15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57C632E7-6D92-47F7-98F0-6AA494A5E7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1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AC3269D-87DC-8F08-4BB2-34530B19C9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A07AA21-C506-F786-6152-70787D52B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283"/>
            <a:ext cx="5550568" cy="6858000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3DEA7E2D-CFD5-BE6B-D13B-3A66DD6E6B1F}"/>
              </a:ext>
            </a:extLst>
          </p:cNvPr>
          <p:cNvCxnSpPr>
            <a:cxnSpLocks/>
          </p:cNvCxnSpPr>
          <p:nvPr userDrawn="1"/>
        </p:nvCxnSpPr>
        <p:spPr>
          <a:xfrm>
            <a:off x="5126371" y="877551"/>
            <a:ext cx="0" cy="595816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9BEC440-1975-121E-F50A-DABC723098E9}"/>
              </a:ext>
            </a:extLst>
          </p:cNvPr>
          <p:cNvCxnSpPr>
            <a:cxnSpLocks/>
          </p:cNvCxnSpPr>
          <p:nvPr userDrawn="1"/>
        </p:nvCxnSpPr>
        <p:spPr>
          <a:xfrm>
            <a:off x="2311879" y="912492"/>
            <a:ext cx="281449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6D1B8B7E-9125-A753-2BFD-63CEC30154E2}"/>
              </a:ext>
            </a:extLst>
          </p:cNvPr>
          <p:cNvCxnSpPr>
            <a:cxnSpLocks/>
          </p:cNvCxnSpPr>
          <p:nvPr userDrawn="1"/>
        </p:nvCxnSpPr>
        <p:spPr>
          <a:xfrm>
            <a:off x="0" y="912492"/>
            <a:ext cx="87989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399D4DA2-1CA4-4B14-87EE-0B9CDB21B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9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AE2690BC-02B0-4350-96CC-518FB87B04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8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F6B4D539-82AC-FE68-217E-ACCAF64C95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FCAC6076-8DC6-0250-39CF-1627DEC88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310" y="0"/>
            <a:ext cx="5550568" cy="6858000"/>
          </a:xfrm>
          <a:prstGeom prst="rect">
            <a:avLst/>
          </a:prstGeom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BA4242B2-33DF-F1DF-A3B2-7DF30676BC98}"/>
              </a:ext>
            </a:extLst>
          </p:cNvPr>
          <p:cNvCxnSpPr>
            <a:cxnSpLocks/>
          </p:cNvCxnSpPr>
          <p:nvPr userDrawn="1"/>
        </p:nvCxnSpPr>
        <p:spPr>
          <a:xfrm>
            <a:off x="7103897" y="1520825"/>
            <a:ext cx="0" cy="53371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E8F5114-0D47-FB7F-94D6-75C8DC4636AC}"/>
              </a:ext>
            </a:extLst>
          </p:cNvPr>
          <p:cNvCxnSpPr>
            <a:cxnSpLocks/>
          </p:cNvCxnSpPr>
          <p:nvPr userDrawn="1"/>
        </p:nvCxnSpPr>
        <p:spPr>
          <a:xfrm>
            <a:off x="7065629" y="1528904"/>
            <a:ext cx="139788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459DA160-0D45-6509-B05A-7F5F06DB01FA}"/>
              </a:ext>
            </a:extLst>
          </p:cNvPr>
          <p:cNvCxnSpPr>
            <a:cxnSpLocks/>
          </p:cNvCxnSpPr>
          <p:nvPr userDrawn="1"/>
        </p:nvCxnSpPr>
        <p:spPr>
          <a:xfrm>
            <a:off x="10972800" y="1528904"/>
            <a:ext cx="123907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B48DD1F-2C17-48E9-AC6E-462DDBFBB6FB}"/>
              </a:ext>
            </a:extLst>
          </p:cNvPr>
          <p:cNvCxnSpPr>
            <a:cxnSpLocks/>
          </p:cNvCxnSpPr>
          <p:nvPr userDrawn="1"/>
        </p:nvCxnSpPr>
        <p:spPr>
          <a:xfrm>
            <a:off x="10972800" y="1528904"/>
            <a:ext cx="123907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319406B7-D31C-4777-809A-384C9C32B0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10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C241200F-0658-4DB2-95CD-56C7231807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88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5AFA9FF-04CE-CEF6-91DF-7E95C887A2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113F8BE-CD7B-9BCF-7140-776F7D46401D}"/>
              </a:ext>
            </a:extLst>
          </p:cNvPr>
          <p:cNvCxnSpPr>
            <a:cxnSpLocks/>
          </p:cNvCxnSpPr>
          <p:nvPr userDrawn="1"/>
        </p:nvCxnSpPr>
        <p:spPr>
          <a:xfrm>
            <a:off x="444661" y="6368779"/>
            <a:ext cx="1174908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86A5F84-A188-C505-A607-EA8776AC40CB}"/>
              </a:ext>
            </a:extLst>
          </p:cNvPr>
          <p:cNvSpPr/>
          <p:nvPr userDrawn="1"/>
        </p:nvSpPr>
        <p:spPr>
          <a:xfrm>
            <a:off x="442915" y="1395336"/>
            <a:ext cx="3254442" cy="4067327"/>
          </a:xfrm>
          <a:prstGeom prst="rect">
            <a:avLst/>
          </a:prstGeom>
          <a:solidFill>
            <a:srgbClr val="B2DAD8">
              <a:alpha val="526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DB1AAF8-CCA7-D6BA-B86A-4FF180366A4B}"/>
              </a:ext>
            </a:extLst>
          </p:cNvPr>
          <p:cNvSpPr/>
          <p:nvPr userDrawn="1"/>
        </p:nvSpPr>
        <p:spPr>
          <a:xfrm>
            <a:off x="4468779" y="1395336"/>
            <a:ext cx="3254442" cy="4067327"/>
          </a:xfrm>
          <a:prstGeom prst="rect">
            <a:avLst/>
          </a:prstGeom>
          <a:solidFill>
            <a:srgbClr val="B2DAD8">
              <a:alpha val="526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FBC0756-17A8-6F39-A420-5FDDDCFC14C4}"/>
              </a:ext>
            </a:extLst>
          </p:cNvPr>
          <p:cNvSpPr/>
          <p:nvPr userDrawn="1"/>
        </p:nvSpPr>
        <p:spPr>
          <a:xfrm>
            <a:off x="8494643" y="1395336"/>
            <a:ext cx="3254442" cy="4067327"/>
          </a:xfrm>
          <a:prstGeom prst="rect">
            <a:avLst/>
          </a:prstGeom>
          <a:solidFill>
            <a:srgbClr val="B2DAD8">
              <a:alpha val="526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A4EF785D-B4B5-4528-9E5B-BD35B1B23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9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C15AA997-21BD-4C39-BFD2-65A735135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1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0D78006-666D-F98F-F3A9-EEF22442E0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9">
            <a:extLst>
              <a:ext uri="{FF2B5EF4-FFF2-40B4-BE49-F238E27FC236}">
                <a16:creationId xmlns:a16="http://schemas.microsoft.com/office/drawing/2014/main" id="{17EC0971-E0C9-3B91-61DD-04901F8063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297" y="1798745"/>
            <a:ext cx="3192085" cy="1630255"/>
          </a:xfrm>
        </p:spPr>
        <p:txBody>
          <a:bodyPr>
            <a:normAutofit/>
          </a:bodyPr>
          <a:lstStyle>
            <a:lvl1pPr>
              <a:defRPr sz="9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MX"/>
              <a:t>Title</a:t>
            </a:r>
            <a:endParaRPr lang="en-US"/>
          </a:p>
        </p:txBody>
      </p:sp>
      <p:sp>
        <p:nvSpPr>
          <p:cNvPr id="10" name="Marcador de contenido 23">
            <a:extLst>
              <a:ext uri="{FF2B5EF4-FFF2-40B4-BE49-F238E27FC236}">
                <a16:creationId xmlns:a16="http://schemas.microsoft.com/office/drawing/2014/main" id="{B448D243-6561-9552-C502-9E523DF3045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774" y="3462610"/>
            <a:ext cx="2797175" cy="865762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s-MX"/>
              <a:t>Subtitle</a:t>
            </a:r>
          </a:p>
        </p:txBody>
      </p:sp>
      <p:sp>
        <p:nvSpPr>
          <p:cNvPr id="11" name="Marcador de contenido 23">
            <a:extLst>
              <a:ext uri="{FF2B5EF4-FFF2-40B4-BE49-F238E27FC236}">
                <a16:creationId xmlns:a16="http://schemas.microsoft.com/office/drawing/2014/main" id="{30E1B798-18C1-0B94-B812-93F81AE7AC9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5774" y="5227745"/>
            <a:ext cx="2797175" cy="46647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s-MX"/>
              <a:t>Date / Author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C79061D-C69D-51FF-6FC5-DFB200B3AB06}"/>
              </a:ext>
            </a:extLst>
          </p:cNvPr>
          <p:cNvSpPr/>
          <p:nvPr userDrawn="1"/>
        </p:nvSpPr>
        <p:spPr>
          <a:xfrm>
            <a:off x="0" y="5992238"/>
            <a:ext cx="12192000" cy="86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CDAA7463-A634-4F48-9B95-4633F977A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342" y="275431"/>
            <a:ext cx="2366602" cy="803560"/>
          </a:xfrm>
          <a:prstGeom prst="rect">
            <a:avLst/>
          </a:prstGeom>
        </p:spPr>
      </p:pic>
      <p:pic>
        <p:nvPicPr>
          <p:cNvPr id="13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E067DDE3-AF0B-4E48-8971-0FCABEB268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558" y="420888"/>
            <a:ext cx="2250909" cy="5601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C7A6462-6153-4B5A-B822-B4AE61DB2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6"/>
          <a:stretch/>
        </p:blipFill>
        <p:spPr>
          <a:xfrm>
            <a:off x="4770741" y="6038723"/>
            <a:ext cx="2650518" cy="8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76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CA6838A2-EFC8-AA98-C56B-E98BCF049490}"/>
              </a:ext>
            </a:extLst>
          </p:cNvPr>
          <p:cNvSpPr/>
          <p:nvPr userDrawn="1"/>
        </p:nvSpPr>
        <p:spPr>
          <a:xfrm>
            <a:off x="0" y="0"/>
            <a:ext cx="12192000" cy="944563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14234EDF-9063-1CD0-BC43-2617D4AB10CB}"/>
              </a:ext>
            </a:extLst>
          </p:cNvPr>
          <p:cNvSpPr/>
          <p:nvPr userDrawn="1"/>
        </p:nvSpPr>
        <p:spPr>
          <a:xfrm>
            <a:off x="765544" y="1233377"/>
            <a:ext cx="5011834" cy="2998382"/>
          </a:xfrm>
          <a:prstGeom prst="roundRect">
            <a:avLst/>
          </a:prstGeom>
          <a:solidFill>
            <a:srgbClr val="ACD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CC6D1635-B499-4CF9-5598-04BED2D0255A}"/>
              </a:ext>
            </a:extLst>
          </p:cNvPr>
          <p:cNvSpPr/>
          <p:nvPr userDrawn="1"/>
        </p:nvSpPr>
        <p:spPr>
          <a:xfrm>
            <a:off x="770606" y="4520572"/>
            <a:ext cx="3078380" cy="2123431"/>
          </a:xfrm>
          <a:prstGeom prst="round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08B63CFB-CE32-BE87-6929-0E32FED5CD5D}"/>
              </a:ext>
            </a:extLst>
          </p:cNvPr>
          <p:cNvSpPr/>
          <p:nvPr userDrawn="1"/>
        </p:nvSpPr>
        <p:spPr>
          <a:xfrm>
            <a:off x="6478004" y="1233377"/>
            <a:ext cx="5011834" cy="2998382"/>
          </a:xfrm>
          <a:prstGeom prst="roundRect">
            <a:avLst/>
          </a:prstGeom>
          <a:solidFill>
            <a:srgbClr val="6565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777A7B1-037B-28A6-CE95-AF20E655AC29}"/>
              </a:ext>
            </a:extLst>
          </p:cNvPr>
          <p:cNvSpPr/>
          <p:nvPr userDrawn="1"/>
        </p:nvSpPr>
        <p:spPr>
          <a:xfrm>
            <a:off x="4389220" y="4562907"/>
            <a:ext cx="7100618" cy="2123431"/>
          </a:xfrm>
          <a:prstGeom prst="roundRect">
            <a:avLst/>
          </a:prstGeom>
          <a:solidFill>
            <a:srgbClr val="2AB7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1D504FEA-7428-4BC0-9C14-A51BA6E59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9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89ACA2E0-C8C3-42E6-B09C-1B2AB79E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74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C87299-F9EF-DDE7-85DB-30A1F8B7D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430" y="0"/>
            <a:ext cx="5550569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A8F5FAB-48AA-1C96-1D4A-F7F3287FFBF4}"/>
              </a:ext>
            </a:extLst>
          </p:cNvPr>
          <p:cNvSpPr/>
          <p:nvPr userDrawn="1"/>
        </p:nvSpPr>
        <p:spPr>
          <a:xfrm>
            <a:off x="6641430" y="23853"/>
            <a:ext cx="5550568" cy="6858000"/>
          </a:xfrm>
          <a:prstGeom prst="rect">
            <a:avLst/>
          </a:prstGeom>
          <a:solidFill>
            <a:srgbClr val="1470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396DEF5-31B8-DF5F-7605-B7F70CAAC9A7}"/>
              </a:ext>
            </a:extLst>
          </p:cNvPr>
          <p:cNvCxnSpPr>
            <a:cxnSpLocks/>
          </p:cNvCxnSpPr>
          <p:nvPr userDrawn="1"/>
        </p:nvCxnSpPr>
        <p:spPr>
          <a:xfrm>
            <a:off x="7082882" y="890336"/>
            <a:ext cx="0" cy="5967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D627EF3-B919-03D2-9964-A9473FBDE154}"/>
              </a:ext>
            </a:extLst>
          </p:cNvPr>
          <p:cNvCxnSpPr>
            <a:cxnSpLocks/>
          </p:cNvCxnSpPr>
          <p:nvPr userDrawn="1"/>
        </p:nvCxnSpPr>
        <p:spPr>
          <a:xfrm>
            <a:off x="7049587" y="920806"/>
            <a:ext cx="8089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82A9A99-64D2-09B3-9516-70A1CB42CE9B}"/>
              </a:ext>
            </a:extLst>
          </p:cNvPr>
          <p:cNvCxnSpPr>
            <a:cxnSpLocks/>
          </p:cNvCxnSpPr>
          <p:nvPr userDrawn="1"/>
        </p:nvCxnSpPr>
        <p:spPr>
          <a:xfrm>
            <a:off x="8995071" y="913588"/>
            <a:ext cx="50372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C5BB9AF-BB14-830E-5D74-80F8C1701812}"/>
              </a:ext>
            </a:extLst>
          </p:cNvPr>
          <p:cNvCxnSpPr>
            <a:cxnSpLocks/>
          </p:cNvCxnSpPr>
          <p:nvPr userDrawn="1"/>
        </p:nvCxnSpPr>
        <p:spPr>
          <a:xfrm>
            <a:off x="10564842" y="913588"/>
            <a:ext cx="2894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CC0E37D-F07C-44FB-6C12-E4AE70EBE801}"/>
              </a:ext>
            </a:extLst>
          </p:cNvPr>
          <p:cNvCxnSpPr>
            <a:cxnSpLocks/>
          </p:cNvCxnSpPr>
          <p:nvPr userDrawn="1"/>
        </p:nvCxnSpPr>
        <p:spPr>
          <a:xfrm>
            <a:off x="11850413" y="927310"/>
            <a:ext cx="34158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795DB6ED-8288-46E9-B37B-19CC2DDBFA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12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1A73E96F-7B2C-43A0-A87F-76E06AE09A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53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CA5CB00-0EE3-A65F-5CAD-2F48BBFD8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430" y="0"/>
            <a:ext cx="5550569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628C1AB-E8BD-06A0-6A24-CE560AE76163}"/>
              </a:ext>
            </a:extLst>
          </p:cNvPr>
          <p:cNvSpPr/>
          <p:nvPr userDrawn="1"/>
        </p:nvSpPr>
        <p:spPr>
          <a:xfrm>
            <a:off x="6641430" y="0"/>
            <a:ext cx="5550568" cy="6858000"/>
          </a:xfrm>
          <a:prstGeom prst="rect">
            <a:avLst/>
          </a:prstGeom>
          <a:solidFill>
            <a:srgbClr val="1470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027D2A9-2FAE-35B5-5ED9-B1CBB82A4BCB}"/>
              </a:ext>
            </a:extLst>
          </p:cNvPr>
          <p:cNvCxnSpPr>
            <a:cxnSpLocks/>
          </p:cNvCxnSpPr>
          <p:nvPr userDrawn="1"/>
        </p:nvCxnSpPr>
        <p:spPr>
          <a:xfrm>
            <a:off x="7082882" y="890336"/>
            <a:ext cx="0" cy="5967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63590D1-DE62-860B-379E-EB5076B3664F}"/>
              </a:ext>
            </a:extLst>
          </p:cNvPr>
          <p:cNvCxnSpPr>
            <a:cxnSpLocks/>
          </p:cNvCxnSpPr>
          <p:nvPr userDrawn="1"/>
        </p:nvCxnSpPr>
        <p:spPr>
          <a:xfrm>
            <a:off x="7049587" y="920806"/>
            <a:ext cx="106869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657FEBD-61C4-FF4B-1DC2-DD63A1ECBD02}"/>
              </a:ext>
            </a:extLst>
          </p:cNvPr>
          <p:cNvCxnSpPr>
            <a:cxnSpLocks/>
          </p:cNvCxnSpPr>
          <p:nvPr userDrawn="1"/>
        </p:nvCxnSpPr>
        <p:spPr>
          <a:xfrm>
            <a:off x="9668786" y="927310"/>
            <a:ext cx="252321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824CD16B-E16B-439F-AA7D-09A7913A0F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10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61F59D91-A9B9-4D8A-A28F-5BDEDBFBEA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5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10FC2BE-C9D5-49BB-0D84-0926136FD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49" y="0"/>
            <a:ext cx="5550569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B4417AF-FA4A-86E7-6AAE-DE94DEBD9EA7}"/>
              </a:ext>
            </a:extLst>
          </p:cNvPr>
          <p:cNvSpPr/>
          <p:nvPr userDrawn="1"/>
        </p:nvSpPr>
        <p:spPr>
          <a:xfrm>
            <a:off x="-5949" y="0"/>
            <a:ext cx="5550568" cy="6858000"/>
          </a:xfrm>
          <a:prstGeom prst="rect">
            <a:avLst/>
          </a:prstGeom>
          <a:solidFill>
            <a:srgbClr val="1470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E0F28B66-1FB1-DDC3-32D1-BB1CCDA26F8F}"/>
              </a:ext>
            </a:extLst>
          </p:cNvPr>
          <p:cNvSpPr txBox="1"/>
          <p:nvPr userDrawn="1"/>
        </p:nvSpPr>
        <p:spPr>
          <a:xfrm>
            <a:off x="6096000" y="213996"/>
            <a:ext cx="528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3200" b="1">
                <a:solidFill>
                  <a:srgbClr val="147082"/>
                </a:solidFill>
                <a:latin typeface="Poppins" pitchFamily="2" charset="77"/>
                <a:cs typeface="Poppins" pitchFamily="2" charset="77"/>
              </a:rPr>
              <a:t>Title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B9ED50F-35F4-F9AF-2F57-C99C6DF702F3}"/>
              </a:ext>
            </a:extLst>
          </p:cNvPr>
          <p:cNvCxnSpPr>
            <a:cxnSpLocks/>
          </p:cNvCxnSpPr>
          <p:nvPr userDrawn="1"/>
        </p:nvCxnSpPr>
        <p:spPr>
          <a:xfrm>
            <a:off x="442913" y="890336"/>
            <a:ext cx="0" cy="5967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4348F54-A188-E72B-A790-3ED901E10E5A}"/>
              </a:ext>
            </a:extLst>
          </p:cNvPr>
          <p:cNvCxnSpPr>
            <a:cxnSpLocks/>
          </p:cNvCxnSpPr>
          <p:nvPr userDrawn="1"/>
        </p:nvCxnSpPr>
        <p:spPr>
          <a:xfrm>
            <a:off x="442913" y="927785"/>
            <a:ext cx="56049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C6B58BA-189A-790C-90E2-977F854E80B8}"/>
              </a:ext>
            </a:extLst>
          </p:cNvPr>
          <p:cNvCxnSpPr>
            <a:cxnSpLocks/>
          </p:cNvCxnSpPr>
          <p:nvPr userDrawn="1"/>
        </p:nvCxnSpPr>
        <p:spPr>
          <a:xfrm>
            <a:off x="2176758" y="927785"/>
            <a:ext cx="123808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5DC7E55-C468-9014-916D-422631F22305}"/>
              </a:ext>
            </a:extLst>
          </p:cNvPr>
          <p:cNvCxnSpPr>
            <a:cxnSpLocks/>
          </p:cNvCxnSpPr>
          <p:nvPr userDrawn="1"/>
        </p:nvCxnSpPr>
        <p:spPr>
          <a:xfrm>
            <a:off x="4048216" y="941507"/>
            <a:ext cx="149640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>
            <a:extLst>
              <a:ext uri="{FF2B5EF4-FFF2-40B4-BE49-F238E27FC236}">
                <a16:creationId xmlns:a16="http://schemas.microsoft.com/office/drawing/2014/main" id="{DAD6E5C8-B156-465D-908B-5B6F65CAEE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8797" y="194657"/>
            <a:ext cx="1214390" cy="30002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FF5C806-3144-4670-81F4-F3D08C528C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3001" y="159136"/>
            <a:ext cx="107669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64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8">
            <a:extLst>
              <a:ext uri="{FF2B5EF4-FFF2-40B4-BE49-F238E27FC236}">
                <a16:creationId xmlns:a16="http://schemas.microsoft.com/office/drawing/2014/main" id="{E0F28B66-1FB1-DDC3-32D1-BB1CCDA26F8F}"/>
              </a:ext>
            </a:extLst>
          </p:cNvPr>
          <p:cNvSpPr txBox="1"/>
          <p:nvPr userDrawn="1"/>
        </p:nvSpPr>
        <p:spPr>
          <a:xfrm>
            <a:off x="6096000" y="213996"/>
            <a:ext cx="528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3200" b="1">
                <a:solidFill>
                  <a:srgbClr val="147082"/>
                </a:solidFill>
                <a:latin typeface="Poppins" pitchFamily="2" charset="77"/>
                <a:cs typeface="Poppins" pitchFamily="2" charset="77"/>
              </a:rPr>
              <a:t>Title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B9ED50F-35F4-F9AF-2F57-C99C6DF702F3}"/>
              </a:ext>
            </a:extLst>
          </p:cNvPr>
          <p:cNvCxnSpPr>
            <a:cxnSpLocks/>
          </p:cNvCxnSpPr>
          <p:nvPr userDrawn="1"/>
        </p:nvCxnSpPr>
        <p:spPr>
          <a:xfrm>
            <a:off x="442913" y="890336"/>
            <a:ext cx="0" cy="5967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176A93B-6B0E-7636-129F-9615F71D4B38}"/>
              </a:ext>
            </a:extLst>
          </p:cNvPr>
          <p:cNvCxnSpPr>
            <a:cxnSpLocks/>
          </p:cNvCxnSpPr>
          <p:nvPr userDrawn="1"/>
        </p:nvCxnSpPr>
        <p:spPr>
          <a:xfrm>
            <a:off x="7065629" y="920806"/>
            <a:ext cx="78440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4348F54-A188-E72B-A790-3ED901E10E5A}"/>
              </a:ext>
            </a:extLst>
          </p:cNvPr>
          <p:cNvCxnSpPr>
            <a:cxnSpLocks/>
          </p:cNvCxnSpPr>
          <p:nvPr userDrawn="1"/>
        </p:nvCxnSpPr>
        <p:spPr>
          <a:xfrm>
            <a:off x="442913" y="927785"/>
            <a:ext cx="56049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91483D40-8BB1-CCEC-CAE8-5193C4458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50569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FA5D6FA-01DC-66BB-7D03-33962CE054AB}"/>
              </a:ext>
            </a:extLst>
          </p:cNvPr>
          <p:cNvSpPr/>
          <p:nvPr userDrawn="1"/>
        </p:nvSpPr>
        <p:spPr>
          <a:xfrm>
            <a:off x="0" y="0"/>
            <a:ext cx="5550568" cy="6858000"/>
          </a:xfrm>
          <a:prstGeom prst="rect">
            <a:avLst/>
          </a:prstGeom>
          <a:solidFill>
            <a:srgbClr val="1470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71531CE-864B-BB11-DB49-A8298B20966D}"/>
              </a:ext>
            </a:extLst>
          </p:cNvPr>
          <p:cNvCxnSpPr>
            <a:cxnSpLocks/>
          </p:cNvCxnSpPr>
          <p:nvPr userDrawn="1"/>
        </p:nvCxnSpPr>
        <p:spPr>
          <a:xfrm>
            <a:off x="408157" y="920806"/>
            <a:ext cx="69712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F97513A-7F99-4B8D-0195-3B1BD71017B3}"/>
              </a:ext>
            </a:extLst>
          </p:cNvPr>
          <p:cNvCxnSpPr>
            <a:cxnSpLocks/>
          </p:cNvCxnSpPr>
          <p:nvPr userDrawn="1"/>
        </p:nvCxnSpPr>
        <p:spPr>
          <a:xfrm>
            <a:off x="2353641" y="913588"/>
            <a:ext cx="319692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0DE766A-187C-C42F-8E5A-D39422698325}"/>
              </a:ext>
            </a:extLst>
          </p:cNvPr>
          <p:cNvCxnSpPr>
            <a:cxnSpLocks/>
          </p:cNvCxnSpPr>
          <p:nvPr userDrawn="1"/>
        </p:nvCxnSpPr>
        <p:spPr>
          <a:xfrm>
            <a:off x="442913" y="891286"/>
            <a:ext cx="0" cy="5967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>
            <a:extLst>
              <a:ext uri="{FF2B5EF4-FFF2-40B4-BE49-F238E27FC236}">
                <a16:creationId xmlns:a16="http://schemas.microsoft.com/office/drawing/2014/main" id="{4719D6D4-E0BD-40D8-81D4-5238BB5F8B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8797" y="194657"/>
            <a:ext cx="1214390" cy="30002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C384C06-9C2B-4AA7-B705-0590B7B482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3001" y="159136"/>
            <a:ext cx="107669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67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4FFA2C-C5F4-158F-9E6B-3DD89E7D7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430" y="0"/>
            <a:ext cx="5550569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EE6F588-4F08-3234-4089-9B91F5F72E3E}"/>
              </a:ext>
            </a:extLst>
          </p:cNvPr>
          <p:cNvSpPr/>
          <p:nvPr userDrawn="1"/>
        </p:nvSpPr>
        <p:spPr>
          <a:xfrm>
            <a:off x="6641432" y="0"/>
            <a:ext cx="5550568" cy="6858000"/>
          </a:xfrm>
          <a:prstGeom prst="rect">
            <a:avLst/>
          </a:prstGeom>
          <a:solidFill>
            <a:srgbClr val="1470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85A4482B-0B8E-1F63-A5F6-F6348FDCFAE5}"/>
              </a:ext>
            </a:extLst>
          </p:cNvPr>
          <p:cNvSpPr txBox="1"/>
          <p:nvPr userDrawn="1"/>
        </p:nvSpPr>
        <p:spPr>
          <a:xfrm>
            <a:off x="431193" y="213996"/>
            <a:ext cx="528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3200" b="1">
                <a:solidFill>
                  <a:srgbClr val="147082"/>
                </a:solidFill>
                <a:latin typeface="Poppins" pitchFamily="2" charset="77"/>
                <a:cs typeface="Poppins" pitchFamily="2" charset="77"/>
              </a:rPr>
              <a:t>Title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34237CD-93D4-8AEE-90C9-F2547B357A92}"/>
              </a:ext>
            </a:extLst>
          </p:cNvPr>
          <p:cNvCxnSpPr>
            <a:cxnSpLocks/>
          </p:cNvCxnSpPr>
          <p:nvPr userDrawn="1"/>
        </p:nvCxnSpPr>
        <p:spPr>
          <a:xfrm>
            <a:off x="7082882" y="890336"/>
            <a:ext cx="0" cy="5967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898239C-2DAC-D9E0-B322-DCE07403BC02}"/>
              </a:ext>
            </a:extLst>
          </p:cNvPr>
          <p:cNvCxnSpPr>
            <a:cxnSpLocks/>
          </p:cNvCxnSpPr>
          <p:nvPr userDrawn="1"/>
        </p:nvCxnSpPr>
        <p:spPr>
          <a:xfrm>
            <a:off x="7045004" y="920806"/>
            <a:ext cx="212334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427E1BF-A0D7-66E0-EDCB-E8DA8B40AE7C}"/>
              </a:ext>
            </a:extLst>
          </p:cNvPr>
          <p:cNvCxnSpPr>
            <a:cxnSpLocks/>
          </p:cNvCxnSpPr>
          <p:nvPr userDrawn="1"/>
        </p:nvCxnSpPr>
        <p:spPr>
          <a:xfrm>
            <a:off x="10876547" y="927310"/>
            <a:ext cx="13154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EE751C9B-43B7-4A6A-B3B9-5009F146DC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197" y="345956"/>
            <a:ext cx="1214390" cy="302227"/>
          </a:xfrm>
          <a:prstGeom prst="rect">
            <a:avLst/>
          </a:prstGeom>
        </p:spPr>
      </p:pic>
      <p:pic>
        <p:nvPicPr>
          <p:cNvPr id="15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2B0F0E5B-2A98-4CB6-BAF9-433AD978A9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321" y="311536"/>
            <a:ext cx="1092852" cy="371069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66FDF55-E786-4DA0-968A-10CEDCEEC9E7}"/>
              </a:ext>
            </a:extLst>
          </p:cNvPr>
          <p:cNvCxnSpPr>
            <a:cxnSpLocks/>
          </p:cNvCxnSpPr>
          <p:nvPr userDrawn="1"/>
        </p:nvCxnSpPr>
        <p:spPr>
          <a:xfrm>
            <a:off x="11028947" y="1079710"/>
            <a:ext cx="13154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777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147D290-3FD8-E8AA-1DE9-E928C7D25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430" y="0"/>
            <a:ext cx="5550569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1F46DC2-A29B-1145-1463-9AE03449E1E1}"/>
              </a:ext>
            </a:extLst>
          </p:cNvPr>
          <p:cNvSpPr/>
          <p:nvPr userDrawn="1"/>
        </p:nvSpPr>
        <p:spPr>
          <a:xfrm>
            <a:off x="6641432" y="0"/>
            <a:ext cx="5550568" cy="6858000"/>
          </a:xfrm>
          <a:prstGeom prst="rect">
            <a:avLst/>
          </a:prstGeom>
          <a:solidFill>
            <a:srgbClr val="1470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817EA36-0B06-750C-5719-5DEAC43916A4}"/>
              </a:ext>
            </a:extLst>
          </p:cNvPr>
          <p:cNvCxnSpPr>
            <a:cxnSpLocks/>
          </p:cNvCxnSpPr>
          <p:nvPr userDrawn="1"/>
        </p:nvCxnSpPr>
        <p:spPr>
          <a:xfrm>
            <a:off x="7082882" y="890336"/>
            <a:ext cx="0" cy="5967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8F7E2A4-8CCE-8132-46BA-76F225AA1F52}"/>
              </a:ext>
            </a:extLst>
          </p:cNvPr>
          <p:cNvCxnSpPr>
            <a:cxnSpLocks/>
          </p:cNvCxnSpPr>
          <p:nvPr userDrawn="1"/>
        </p:nvCxnSpPr>
        <p:spPr>
          <a:xfrm>
            <a:off x="7049587" y="920806"/>
            <a:ext cx="134490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EA92930-2FAA-3E44-2280-6DA9504C6D2B}"/>
              </a:ext>
            </a:extLst>
          </p:cNvPr>
          <p:cNvCxnSpPr>
            <a:cxnSpLocks/>
          </p:cNvCxnSpPr>
          <p:nvPr userDrawn="1"/>
        </p:nvCxnSpPr>
        <p:spPr>
          <a:xfrm>
            <a:off x="9372600" y="913588"/>
            <a:ext cx="281939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3874ECD4-C424-45F9-80E7-1D11BFC4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10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C4CBF86A-AE3F-411F-AAEB-538C548E82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524C6A7-D79B-4BC6-AD77-B244609AE772}"/>
              </a:ext>
            </a:extLst>
          </p:cNvPr>
          <p:cNvCxnSpPr>
            <a:cxnSpLocks/>
          </p:cNvCxnSpPr>
          <p:nvPr userDrawn="1"/>
        </p:nvCxnSpPr>
        <p:spPr>
          <a:xfrm>
            <a:off x="10876547" y="927310"/>
            <a:ext cx="13154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13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F72F5BDC-F5B3-2727-4716-C76BEDB53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F4635912-7EF9-5FEB-A9D8-4CE7F296A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>
              <a:alpha val="8173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46889A51-1C94-4492-AAE6-26C0CEC6D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6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871B7D61-9D48-4764-8EAE-8F6CBCFF7F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0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B8F082AB-5A84-D5FA-6698-4694150A61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2D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D4C6B96-8AB7-2573-D563-23C71AB3D9BC}"/>
              </a:ext>
            </a:extLst>
          </p:cNvPr>
          <p:cNvGrpSpPr/>
          <p:nvPr userDrawn="1"/>
        </p:nvGrpSpPr>
        <p:grpSpPr>
          <a:xfrm>
            <a:off x="6429164" y="921326"/>
            <a:ext cx="5403600" cy="5403600"/>
            <a:chOff x="6394528" y="975091"/>
            <a:chExt cx="5403600" cy="5403600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1C996452-8444-1030-58B8-389D62EA0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4528" y="975091"/>
              <a:ext cx="5403600" cy="5403600"/>
            </a:xfrm>
            <a:prstGeom prst="rect">
              <a:avLst/>
            </a:prstGeom>
          </p:spPr>
        </p:pic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D6F77648-38C7-FDAD-B84F-E9543854D425}"/>
                </a:ext>
              </a:extLst>
            </p:cNvPr>
            <p:cNvSpPr/>
            <p:nvPr/>
          </p:nvSpPr>
          <p:spPr>
            <a:xfrm>
              <a:off x="7692737" y="2258568"/>
              <a:ext cx="2822863" cy="2807208"/>
            </a:xfrm>
            <a:prstGeom prst="ellipse">
              <a:avLst/>
            </a:prstGeom>
            <a:solidFill>
              <a:srgbClr val="147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D06A31AD-38D5-44DD-8A32-95E7B39465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8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41D88CA3-8ED5-4ED4-B483-C5EE56D96E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48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1B011BC-3679-7FEF-A473-B8317EEEF8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3FD8BF2-8E8C-4AF9-8B60-1D1972AE00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61412696-C139-4345-BA05-DA6060D29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974" y="3033969"/>
            <a:ext cx="3102043" cy="772010"/>
          </a:xfrm>
          <a:prstGeom prst="rect">
            <a:avLst/>
          </a:prstGeom>
        </p:spPr>
      </p:pic>
      <p:pic>
        <p:nvPicPr>
          <p:cNvPr id="11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2AD07E6E-5359-4063-817E-CA822125C8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35" y="2946044"/>
            <a:ext cx="2791586" cy="94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1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0D78006-666D-F98F-F3A9-EEF22442E054}"/>
              </a:ext>
            </a:extLst>
          </p:cNvPr>
          <p:cNvSpPr/>
          <p:nvPr userDrawn="1"/>
        </p:nvSpPr>
        <p:spPr>
          <a:xfrm>
            <a:off x="0" y="-703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rcador de contenido 23">
            <a:extLst>
              <a:ext uri="{FF2B5EF4-FFF2-40B4-BE49-F238E27FC236}">
                <a16:creationId xmlns:a16="http://schemas.microsoft.com/office/drawing/2014/main" id="{30E1B798-18C1-0B94-B812-93F81AE7AC9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5774" y="5227745"/>
            <a:ext cx="7154546" cy="46647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s-MX"/>
              <a:t>Date / </a:t>
            </a:r>
            <a:r>
              <a:rPr lang="es-MX" err="1"/>
              <a:t>Gender</a:t>
            </a:r>
            <a:r>
              <a:rPr lang="es-MX"/>
              <a:t> </a:t>
            </a:r>
            <a:r>
              <a:rPr lang="es-MX" err="1"/>
              <a:t>Specialist</a:t>
            </a:r>
            <a:r>
              <a:rPr lang="es-MX"/>
              <a:t> (</a:t>
            </a:r>
            <a:r>
              <a:rPr lang="es-MX" err="1"/>
              <a:t>Agribusiness</a:t>
            </a:r>
            <a:r>
              <a:rPr lang="es-MX"/>
              <a:t>), IFC</a:t>
            </a:r>
          </a:p>
          <a:p>
            <a:pPr lvl="0"/>
            <a:endParaRPr lang="es-MX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C79061D-C69D-51FF-6FC5-DFB200B3AB06}"/>
              </a:ext>
            </a:extLst>
          </p:cNvPr>
          <p:cNvSpPr/>
          <p:nvPr userDrawn="1"/>
        </p:nvSpPr>
        <p:spPr>
          <a:xfrm>
            <a:off x="0" y="5992238"/>
            <a:ext cx="12192000" cy="86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CDAA7463-A634-4F48-9B95-4633F977A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342" y="275431"/>
            <a:ext cx="2366602" cy="803560"/>
          </a:xfrm>
          <a:prstGeom prst="rect">
            <a:avLst/>
          </a:prstGeom>
        </p:spPr>
      </p:pic>
      <p:pic>
        <p:nvPicPr>
          <p:cNvPr id="13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E067DDE3-AF0B-4E48-8971-0FCABEB268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558" y="420888"/>
            <a:ext cx="2250909" cy="5601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C7A6462-6153-4B5A-B822-B4AE61DB2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6"/>
          <a:stretch/>
        </p:blipFill>
        <p:spPr>
          <a:xfrm>
            <a:off x="4770741" y="6038723"/>
            <a:ext cx="2650518" cy="838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D18778-4758-F890-5333-69AFA6A09649}"/>
              </a:ext>
            </a:extLst>
          </p:cNvPr>
          <p:cNvSpPr txBox="1"/>
          <p:nvPr userDrawn="1"/>
        </p:nvSpPr>
        <p:spPr>
          <a:xfrm>
            <a:off x="508004" y="2035571"/>
            <a:ext cx="6513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INCREASING WOMEN’S PARTICIPATION IN SMALLHOLDER VALUE CHAINS  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0978B2-8538-7CA0-2D18-FAC93BC9A047}"/>
              </a:ext>
            </a:extLst>
          </p:cNvPr>
          <p:cNvSpPr txBox="1"/>
          <p:nvPr userDrawn="1"/>
        </p:nvSpPr>
        <p:spPr>
          <a:xfrm>
            <a:off x="508004" y="3721279"/>
            <a:ext cx="5958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Leading agricultural transformation through female participation</a:t>
            </a:r>
            <a:endParaRPr lang="en-GB" sz="20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76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0A5AD-2B1B-5B70-A26E-030DEED1C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81E75-ABB7-7885-67A9-24008EC8F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10605-36D6-0414-975B-A31BB47C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34BF-94EF-944B-8B19-2791A16AFF94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DE642-1687-00C8-F6C9-35F72BD2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AC50A-3650-2898-FFB1-39A12E48C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E2BA-E153-904E-B27A-3DA3CFC50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81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9D26CAF-1932-D01C-EB91-C77ABE142E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53B30744-86FA-42A0-96D5-53DF5AA95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5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55BE11D3-0C6A-4A0D-BBDD-FB0AF616F6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35EAE21-8DA1-D5DE-C0F6-A2E0B75D0055}"/>
              </a:ext>
            </a:extLst>
          </p:cNvPr>
          <p:cNvSpPr/>
          <p:nvPr userDrawn="1"/>
        </p:nvSpPr>
        <p:spPr>
          <a:xfrm>
            <a:off x="1019648" y="1866120"/>
            <a:ext cx="1687172" cy="174826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EE6FBA-F0AF-E2C0-C1C2-88F62AC50D56}"/>
              </a:ext>
            </a:extLst>
          </p:cNvPr>
          <p:cNvSpPr/>
          <p:nvPr userDrawn="1"/>
        </p:nvSpPr>
        <p:spPr>
          <a:xfrm>
            <a:off x="6364798" y="1866120"/>
            <a:ext cx="1687172" cy="174826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1B845B-E152-5666-60B5-9953F8D18DA4}"/>
              </a:ext>
            </a:extLst>
          </p:cNvPr>
          <p:cNvSpPr/>
          <p:nvPr userDrawn="1"/>
        </p:nvSpPr>
        <p:spPr>
          <a:xfrm>
            <a:off x="6364798" y="4190274"/>
            <a:ext cx="1687172" cy="174826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026B11-8006-6BE1-898F-1CB47861DA20}"/>
              </a:ext>
            </a:extLst>
          </p:cNvPr>
          <p:cNvSpPr/>
          <p:nvPr userDrawn="1"/>
        </p:nvSpPr>
        <p:spPr>
          <a:xfrm>
            <a:off x="1019648" y="4194152"/>
            <a:ext cx="1687172" cy="174826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914DA-15DA-1D66-1632-A0D903BDD836}"/>
              </a:ext>
            </a:extLst>
          </p:cNvPr>
          <p:cNvSpPr txBox="1"/>
          <p:nvPr userDrawn="1"/>
        </p:nvSpPr>
        <p:spPr>
          <a:xfrm>
            <a:off x="1130090" y="2473174"/>
            <a:ext cx="1466288" cy="5341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Fedra Sans Std Bold" panose="020B0803040000020004" pitchFamily="34" charset="0"/>
              </a:rPr>
              <a:t>40%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4D3A9-7AFE-0840-9437-E170A7CB7B48}"/>
              </a:ext>
            </a:extLst>
          </p:cNvPr>
          <p:cNvSpPr txBox="1"/>
          <p:nvPr userDrawn="1"/>
        </p:nvSpPr>
        <p:spPr>
          <a:xfrm>
            <a:off x="6475240" y="2222967"/>
            <a:ext cx="146628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Fedra Sans Std Bold" panose="020B0803040000020004" pitchFamily="34" charset="0"/>
              </a:rPr>
              <a:t>2.5- 4.0%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29975-CEA6-BF5C-A776-52AA509E389F}"/>
              </a:ext>
            </a:extLst>
          </p:cNvPr>
          <p:cNvSpPr txBox="1"/>
          <p:nvPr userDrawn="1"/>
        </p:nvSpPr>
        <p:spPr>
          <a:xfrm>
            <a:off x="6475240" y="4797328"/>
            <a:ext cx="1466288" cy="5341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Fedra Sans Std Bold" panose="020B0803040000020004" pitchFamily="34" charset="0"/>
              </a:rPr>
              <a:t>61%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49171-777D-0EC2-17E8-CA8F70CA8153}"/>
              </a:ext>
            </a:extLst>
          </p:cNvPr>
          <p:cNvSpPr txBox="1"/>
          <p:nvPr userDrawn="1"/>
        </p:nvSpPr>
        <p:spPr>
          <a:xfrm>
            <a:off x="1130090" y="4591231"/>
            <a:ext cx="146628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Fedra Sans Std Bold" panose="020B0803040000020004" pitchFamily="34" charset="0"/>
              </a:rPr>
              <a:t> 20-30%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805B1A-2347-F764-8737-593627202385}"/>
              </a:ext>
            </a:extLst>
          </p:cNvPr>
          <p:cNvSpPr txBox="1"/>
          <p:nvPr userDrawn="1"/>
        </p:nvSpPr>
        <p:spPr>
          <a:xfrm>
            <a:off x="3222565" y="2340336"/>
            <a:ext cx="241773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edra Sans Std Book"/>
              </a:rPr>
              <a:t>Of the female agricultural labor force (globally) </a:t>
            </a:r>
            <a:endParaRPr lang="en-US" sz="1600">
              <a:solidFill>
                <a:schemeClr val="bg1"/>
              </a:solidFill>
              <a:latin typeface="Fedra Sans Std Book" panose="020B0403040000020004" pitchFamily="34" charset="0"/>
            </a:endParaRPr>
          </a:p>
          <a:p>
            <a:endParaRPr lang="en-US" sz="1600">
              <a:solidFill>
                <a:schemeClr val="bg1"/>
              </a:solidFill>
              <a:latin typeface="Fedra Sans Std Book" panose="020B04030400000200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FF27D0-2F55-3F3E-FDDD-BFDD6FF6AB89}"/>
              </a:ext>
            </a:extLst>
          </p:cNvPr>
          <p:cNvSpPr txBox="1"/>
          <p:nvPr userDrawn="1"/>
        </p:nvSpPr>
        <p:spPr>
          <a:xfrm>
            <a:off x="8567715" y="2408954"/>
            <a:ext cx="241773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edra Sans Std Book"/>
              </a:rPr>
              <a:t>Increase in total agricultural output if there was gender parity </a:t>
            </a:r>
            <a:endParaRPr lang="en-US" sz="1600">
              <a:solidFill>
                <a:schemeClr val="bg1"/>
              </a:solidFill>
              <a:latin typeface="Fedra Sans Std Book" panose="020B04030400000200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34653-0BD4-5E90-AE0C-3D0AE45EC657}"/>
              </a:ext>
            </a:extLst>
          </p:cNvPr>
          <p:cNvSpPr txBox="1"/>
          <p:nvPr userDrawn="1"/>
        </p:nvSpPr>
        <p:spPr>
          <a:xfrm>
            <a:off x="8567715" y="4190274"/>
            <a:ext cx="2417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edra Sans Std Book" panose="020B0403040000020004" pitchFamily="34" charset="0"/>
              </a:rPr>
              <a:t>Agribusinesses reporting gender-diverse policies contributed to an increase in profits and productivity.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72EB1-0FB2-AE5E-2188-32950A30FCE9}"/>
              </a:ext>
            </a:extLst>
          </p:cNvPr>
          <p:cNvSpPr txBox="1"/>
          <p:nvPr userDrawn="1"/>
        </p:nvSpPr>
        <p:spPr>
          <a:xfrm>
            <a:off x="3287361" y="4427423"/>
            <a:ext cx="241773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Fedra Sans Std Book"/>
              </a:rPr>
              <a:t>Increase in yields if there was gender parity</a:t>
            </a:r>
          </a:p>
        </p:txBody>
      </p:sp>
    </p:spTree>
    <p:extLst>
      <p:ext uri="{BB962C8B-B14F-4D97-AF65-F5344CB8AC3E}">
        <p14:creationId xmlns:p14="http://schemas.microsoft.com/office/powerpoint/2010/main" val="1327655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2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C9D26CAF-1932-D01C-EB91-C77ABE142E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53B30744-86FA-42A0-96D5-53DF5AA95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5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55BE11D3-0C6A-4A0D-BBDD-FB0AF616F6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EBEE9C50-AE00-7C39-82B1-1B241F8FA8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87" y="1606428"/>
            <a:ext cx="9639052" cy="4462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4DA0E-B218-45C7-563C-B628D1F61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705" y="817525"/>
            <a:ext cx="8032024" cy="596748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Gender Gaps in Agribusiness Value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73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2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F62E952-41D5-471E-A187-EDA82C86F3BA}"/>
              </a:ext>
            </a:extLst>
          </p:cNvPr>
          <p:cNvSpPr/>
          <p:nvPr userDrawn="1"/>
        </p:nvSpPr>
        <p:spPr>
          <a:xfrm>
            <a:off x="0" y="1016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EA91C91-3538-6B0F-DD78-7A0369C0A2AF}"/>
              </a:ext>
            </a:extLst>
          </p:cNvPr>
          <p:cNvCxnSpPr>
            <a:cxnSpLocks/>
          </p:cNvCxnSpPr>
          <p:nvPr userDrawn="1"/>
        </p:nvCxnSpPr>
        <p:spPr>
          <a:xfrm>
            <a:off x="444661" y="6368779"/>
            <a:ext cx="1174908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BCA1C14-D681-F2D1-43A3-79319439F049}"/>
              </a:ext>
            </a:extLst>
          </p:cNvPr>
          <p:cNvSpPr/>
          <p:nvPr userDrawn="1"/>
        </p:nvSpPr>
        <p:spPr>
          <a:xfrm>
            <a:off x="442915" y="1395336"/>
            <a:ext cx="11749086" cy="4067327"/>
          </a:xfrm>
          <a:prstGeom prst="rect">
            <a:avLst/>
          </a:prstGeom>
          <a:solidFill>
            <a:srgbClr val="B2DAD8">
              <a:alpha val="526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1B932A26-6D98-4591-9DFE-A50EE3F21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7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2349A67C-4F28-47BA-9154-9D55804622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1C31C13-687D-97BE-7183-F588BBD0A7B5}"/>
              </a:ext>
            </a:extLst>
          </p:cNvPr>
          <p:cNvGrpSpPr/>
          <p:nvPr userDrawn="1"/>
        </p:nvGrpSpPr>
        <p:grpSpPr>
          <a:xfrm>
            <a:off x="880457" y="1623520"/>
            <a:ext cx="10661303" cy="3568239"/>
            <a:chOff x="971897" y="2186202"/>
            <a:chExt cx="10145751" cy="3329966"/>
          </a:xfrm>
        </p:grpSpPr>
        <p:sp>
          <p:nvSpPr>
            <p:cNvPr id="3" name="Google Shape;316;p28">
              <a:extLst>
                <a:ext uri="{FF2B5EF4-FFF2-40B4-BE49-F238E27FC236}">
                  <a16:creationId xmlns:a16="http://schemas.microsoft.com/office/drawing/2014/main" id="{6E2BC7F2-4F74-7400-415A-0FFC5EF1404E}"/>
                </a:ext>
              </a:extLst>
            </p:cNvPr>
            <p:cNvSpPr/>
            <p:nvPr/>
          </p:nvSpPr>
          <p:spPr>
            <a:xfrm>
              <a:off x="1968840" y="2811419"/>
              <a:ext cx="8346908" cy="59646"/>
            </a:xfrm>
            <a:custGeom>
              <a:avLst/>
              <a:gdLst/>
              <a:ahLst/>
              <a:cxnLst/>
              <a:rect l="l" t="t" r="r" b="b"/>
              <a:pathLst>
                <a:path w="10402035" h="69850" extrusionOk="0">
                  <a:moveTo>
                    <a:pt x="1011120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402035" y="69850"/>
                  </a:lnTo>
                  <a:lnTo>
                    <a:pt x="10402035" y="0"/>
                  </a:lnTo>
                  <a:close/>
                </a:path>
              </a:pathLst>
            </a:custGeom>
            <a:solidFill>
              <a:srgbClr val="DDD9D6">
                <a:alpha val="40392"/>
              </a:srgbClr>
            </a:solidFill>
            <a:ln>
              <a:noFill/>
            </a:ln>
          </p:spPr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924F537-491A-B91E-2D4F-F1EC0DFDBF34}"/>
                </a:ext>
              </a:extLst>
            </p:cNvPr>
            <p:cNvSpPr/>
            <p:nvPr/>
          </p:nvSpPr>
          <p:spPr>
            <a:xfrm>
              <a:off x="971897" y="2289039"/>
              <a:ext cx="1103950" cy="114679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B55F57-5987-5416-780D-87DB9E238BEE}"/>
                </a:ext>
              </a:extLst>
            </p:cNvPr>
            <p:cNvSpPr/>
            <p:nvPr/>
          </p:nvSpPr>
          <p:spPr>
            <a:xfrm>
              <a:off x="5797958" y="2268487"/>
              <a:ext cx="1103950" cy="1146795"/>
            </a:xfrm>
            <a:prstGeom prst="ellipse">
              <a:avLst/>
            </a:prstGeom>
            <a:solidFill>
              <a:srgbClr val="00AD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5EE289-2BCE-2DA0-4D29-884D6E17E8E6}"/>
                </a:ext>
              </a:extLst>
            </p:cNvPr>
            <p:cNvSpPr/>
            <p:nvPr/>
          </p:nvSpPr>
          <p:spPr>
            <a:xfrm>
              <a:off x="7949747" y="2285169"/>
              <a:ext cx="1103950" cy="1146795"/>
            </a:xfrm>
            <a:prstGeom prst="ellipse">
              <a:avLst/>
            </a:prstGeom>
            <a:solidFill>
              <a:srgbClr val="BCD1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316;p28">
              <a:extLst>
                <a:ext uri="{FF2B5EF4-FFF2-40B4-BE49-F238E27FC236}">
                  <a16:creationId xmlns:a16="http://schemas.microsoft.com/office/drawing/2014/main" id="{DD7BF9B9-DA3B-98C1-FFEE-4A7954C2E084}"/>
                </a:ext>
              </a:extLst>
            </p:cNvPr>
            <p:cNvSpPr/>
            <p:nvPr/>
          </p:nvSpPr>
          <p:spPr>
            <a:xfrm>
              <a:off x="1968840" y="4916327"/>
              <a:ext cx="8346908" cy="59646"/>
            </a:xfrm>
            <a:custGeom>
              <a:avLst/>
              <a:gdLst/>
              <a:ahLst/>
              <a:cxnLst/>
              <a:rect l="l" t="t" r="r" b="b"/>
              <a:pathLst>
                <a:path w="10402035" h="69850" extrusionOk="0">
                  <a:moveTo>
                    <a:pt x="1011120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402035" y="69850"/>
                  </a:lnTo>
                  <a:lnTo>
                    <a:pt x="10402035" y="0"/>
                  </a:lnTo>
                  <a:close/>
                </a:path>
              </a:pathLst>
            </a:custGeom>
            <a:solidFill>
              <a:srgbClr val="DDD9D6">
                <a:alpha val="40392"/>
              </a:srgb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820225-8DC5-2D9B-B3AB-838126246ECD}"/>
                </a:ext>
              </a:extLst>
            </p:cNvPr>
            <p:cNvSpPr/>
            <p:nvPr/>
          </p:nvSpPr>
          <p:spPr>
            <a:xfrm>
              <a:off x="3483787" y="4369373"/>
              <a:ext cx="1103950" cy="1146795"/>
            </a:xfrm>
            <a:prstGeom prst="ellipse">
              <a:avLst/>
            </a:prstGeom>
            <a:solidFill>
              <a:srgbClr val="2D6C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4D6015-CEF7-EA71-CC9E-4035E4C4DCF7}"/>
                </a:ext>
              </a:extLst>
            </p:cNvPr>
            <p:cNvSpPr/>
            <p:nvPr/>
          </p:nvSpPr>
          <p:spPr>
            <a:xfrm>
              <a:off x="971897" y="4369373"/>
              <a:ext cx="1103950" cy="114679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C6B998-FB58-4D7E-5FBD-7ADE6FEBD261}"/>
                </a:ext>
              </a:extLst>
            </p:cNvPr>
            <p:cNvSpPr/>
            <p:nvPr/>
          </p:nvSpPr>
          <p:spPr>
            <a:xfrm>
              <a:off x="5797958" y="4348821"/>
              <a:ext cx="1103950" cy="1146795"/>
            </a:xfrm>
            <a:prstGeom prst="ellipse">
              <a:avLst/>
            </a:prstGeom>
            <a:solidFill>
              <a:srgbClr val="00AD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005C09C-4F11-4E46-2D8A-988126BF504A}"/>
                </a:ext>
              </a:extLst>
            </p:cNvPr>
            <p:cNvSpPr/>
            <p:nvPr/>
          </p:nvSpPr>
          <p:spPr>
            <a:xfrm>
              <a:off x="8015159" y="4330118"/>
              <a:ext cx="1103950" cy="1146795"/>
            </a:xfrm>
            <a:prstGeom prst="ellipse">
              <a:avLst/>
            </a:prstGeom>
            <a:solidFill>
              <a:srgbClr val="BCD1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8708EE9-A8F2-A8EF-B42A-32E12FE0F6E1}"/>
                </a:ext>
              </a:extLst>
            </p:cNvPr>
            <p:cNvSpPr/>
            <p:nvPr/>
          </p:nvSpPr>
          <p:spPr>
            <a:xfrm>
              <a:off x="10013698" y="4318356"/>
              <a:ext cx="1103950" cy="1146795"/>
            </a:xfrm>
            <a:prstGeom prst="ellipse">
              <a:avLst/>
            </a:prstGeom>
            <a:solidFill>
              <a:srgbClr val="BFC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5FFA67-EBC1-95E2-FC2A-8D53CC8FFA4E}"/>
                </a:ext>
              </a:extLst>
            </p:cNvPr>
            <p:cNvSpPr/>
            <p:nvPr/>
          </p:nvSpPr>
          <p:spPr>
            <a:xfrm>
              <a:off x="3483787" y="2289039"/>
              <a:ext cx="1103950" cy="1146795"/>
            </a:xfrm>
            <a:prstGeom prst="ellipse">
              <a:avLst/>
            </a:prstGeom>
            <a:solidFill>
              <a:srgbClr val="2D6C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7A21079-F1C3-7BD9-858E-C624763EF8FE}"/>
                </a:ext>
              </a:extLst>
            </p:cNvPr>
            <p:cNvSpPr/>
            <p:nvPr/>
          </p:nvSpPr>
          <p:spPr>
            <a:xfrm>
              <a:off x="9936355" y="2186202"/>
              <a:ext cx="1103950" cy="1146795"/>
            </a:xfrm>
            <a:prstGeom prst="ellipse">
              <a:avLst/>
            </a:prstGeom>
            <a:solidFill>
              <a:srgbClr val="BFC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 descr="Lightbulb and gear outline">
              <a:extLst>
                <a:ext uri="{FF2B5EF4-FFF2-40B4-BE49-F238E27FC236}">
                  <a16:creationId xmlns:a16="http://schemas.microsoft.com/office/drawing/2014/main" id="{C441CA92-A895-AFC9-6851-1CAFFC156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68096" y="2498574"/>
              <a:ext cx="667251" cy="667251"/>
            </a:xfrm>
            <a:prstGeom prst="rect">
              <a:avLst/>
            </a:prstGeom>
          </p:spPr>
        </p:pic>
        <p:pic>
          <p:nvPicPr>
            <p:cNvPr id="21" name="Graphic 20" descr="Agriculture outline">
              <a:extLst>
                <a:ext uri="{FF2B5EF4-FFF2-40B4-BE49-F238E27FC236}">
                  <a16:creationId xmlns:a16="http://schemas.microsoft.com/office/drawing/2014/main" id="{BD825470-1B88-1BBC-5C50-735061A8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4352" y="2375000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Money outline">
              <a:extLst>
                <a:ext uri="{FF2B5EF4-FFF2-40B4-BE49-F238E27FC236}">
                  <a16:creationId xmlns:a16="http://schemas.microsoft.com/office/drawing/2014/main" id="{AE44E288-380C-71F5-1E13-8C6DA558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78562" y="2365981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Seed Packet outline">
              <a:extLst>
                <a:ext uri="{FF2B5EF4-FFF2-40B4-BE49-F238E27FC236}">
                  <a16:creationId xmlns:a16="http://schemas.microsoft.com/office/drawing/2014/main" id="{0D258100-91AF-4C3A-06D7-8B8015051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92733" y="2411790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Smart Phone outline">
              <a:extLst>
                <a:ext uri="{FF2B5EF4-FFF2-40B4-BE49-F238E27FC236}">
                  <a16:creationId xmlns:a16="http://schemas.microsoft.com/office/drawing/2014/main" id="{58E5EB17-8D36-0F03-0BEC-85FF7DD6C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31130" y="2285169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Car outline">
              <a:extLst>
                <a:ext uri="{FF2B5EF4-FFF2-40B4-BE49-F238E27FC236}">
                  <a16:creationId xmlns:a16="http://schemas.microsoft.com/office/drawing/2014/main" id="{3719849E-A08D-06F9-437D-E4731EB12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74352" y="4485570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Family with boy outline">
              <a:extLst>
                <a:ext uri="{FF2B5EF4-FFF2-40B4-BE49-F238E27FC236}">
                  <a16:creationId xmlns:a16="http://schemas.microsoft.com/office/drawing/2014/main" id="{BF9F994D-A61D-8F1A-1E61-58DE0E777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578562" y="4459127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Upward trend outline">
              <a:extLst>
                <a:ext uri="{FF2B5EF4-FFF2-40B4-BE49-F238E27FC236}">
                  <a16:creationId xmlns:a16="http://schemas.microsoft.com/office/drawing/2014/main" id="{34E6ABD5-0E78-DDC7-FABA-5986E3041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892733" y="4446315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Group of women outline">
              <a:extLst>
                <a:ext uri="{FF2B5EF4-FFF2-40B4-BE49-F238E27FC236}">
                  <a16:creationId xmlns:a16="http://schemas.microsoft.com/office/drawing/2014/main" id="{17E0A20A-674C-CC28-2F77-33AF65DBD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109934" y="4485570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Contract outline">
              <a:extLst>
                <a:ext uri="{FF2B5EF4-FFF2-40B4-BE49-F238E27FC236}">
                  <a16:creationId xmlns:a16="http://schemas.microsoft.com/office/drawing/2014/main" id="{46B318FF-47C7-14B2-6ABC-6285DDC68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108473" y="4423183"/>
              <a:ext cx="914400" cy="9144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F9781C1-57C6-EA9F-509B-833EDE7828FA}"/>
              </a:ext>
            </a:extLst>
          </p:cNvPr>
          <p:cNvSpPr txBox="1"/>
          <p:nvPr userDrawn="1"/>
        </p:nvSpPr>
        <p:spPr>
          <a:xfrm>
            <a:off x="423690" y="584550"/>
            <a:ext cx="11232278" cy="8679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dra Sans Std Bold"/>
                <a:ea typeface="+mn-ea"/>
                <a:cs typeface="+mn-cs"/>
              </a:rPr>
              <a:t>Challenges Women Smallholder Farmers Face in Agribusiness Value Chains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dra Sans Std Bold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D0EACB2-3DFC-BD86-554C-C9131FF738EC}"/>
              </a:ext>
            </a:extLst>
          </p:cNvPr>
          <p:cNvCxnSpPr>
            <a:cxnSpLocks/>
          </p:cNvCxnSpPr>
          <p:nvPr userDrawn="1"/>
        </p:nvCxnSpPr>
        <p:spPr>
          <a:xfrm>
            <a:off x="423690" y="1403327"/>
            <a:ext cx="9821302" cy="0"/>
          </a:xfrm>
          <a:prstGeom prst="line">
            <a:avLst/>
          </a:prstGeom>
          <a:ln w="19050">
            <a:solidFill>
              <a:srgbClr val="103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68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F62E952-41D5-471E-A187-EDA82C86F3BA}"/>
              </a:ext>
            </a:extLst>
          </p:cNvPr>
          <p:cNvSpPr/>
          <p:nvPr userDrawn="1"/>
        </p:nvSpPr>
        <p:spPr>
          <a:xfrm>
            <a:off x="0" y="1016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EA91C91-3538-6B0F-DD78-7A0369C0A2AF}"/>
              </a:ext>
            </a:extLst>
          </p:cNvPr>
          <p:cNvCxnSpPr>
            <a:cxnSpLocks/>
          </p:cNvCxnSpPr>
          <p:nvPr userDrawn="1"/>
        </p:nvCxnSpPr>
        <p:spPr>
          <a:xfrm>
            <a:off x="444661" y="6368779"/>
            <a:ext cx="1174908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BCA1C14-D681-F2D1-43A3-79319439F049}"/>
              </a:ext>
            </a:extLst>
          </p:cNvPr>
          <p:cNvSpPr/>
          <p:nvPr userDrawn="1"/>
        </p:nvSpPr>
        <p:spPr>
          <a:xfrm>
            <a:off x="442915" y="1395336"/>
            <a:ext cx="11749086" cy="4067327"/>
          </a:xfrm>
          <a:prstGeom prst="rect">
            <a:avLst/>
          </a:prstGeom>
          <a:solidFill>
            <a:srgbClr val="B2DAD8">
              <a:alpha val="526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1B932A26-6D98-4591-9DFE-A50EE3F21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7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2349A67C-4F28-47BA-9154-9D55804622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9781C1-57C6-EA9F-509B-833EDE7828FA}"/>
              </a:ext>
            </a:extLst>
          </p:cNvPr>
          <p:cNvSpPr txBox="1"/>
          <p:nvPr userDrawn="1"/>
        </p:nvSpPr>
        <p:spPr>
          <a:xfrm>
            <a:off x="423690" y="584550"/>
            <a:ext cx="112322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Fedra Sans Std Bold" panose="020B0803040000020004" pitchFamily="34" charset="0"/>
                <a:cs typeface="Segoe UI" panose="020B0502040204020203" pitchFamily="34" charset="0"/>
              </a:rPr>
              <a:t>Gender Throughout the Program Design and Implementation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D0EACB2-3DFC-BD86-554C-C9131FF738EC}"/>
              </a:ext>
            </a:extLst>
          </p:cNvPr>
          <p:cNvCxnSpPr>
            <a:cxnSpLocks/>
          </p:cNvCxnSpPr>
          <p:nvPr userDrawn="1"/>
        </p:nvCxnSpPr>
        <p:spPr>
          <a:xfrm>
            <a:off x="423690" y="1403327"/>
            <a:ext cx="9821302" cy="0"/>
          </a:xfrm>
          <a:prstGeom prst="line">
            <a:avLst/>
          </a:prstGeom>
          <a:ln w="19050">
            <a:solidFill>
              <a:srgbClr val="103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30E483ED-EADC-3E9F-5A7A-1FF9BF4F1F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89" y="1415249"/>
            <a:ext cx="11749086" cy="49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2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63DAB3CE-F0D4-3E27-E323-5CB3418A95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DC7954F-357A-458C-9FB7-B8116B2C5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432" y="0"/>
            <a:ext cx="5550568" cy="6858000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3C144E9-BEA0-8FA0-39E5-2F7CB9F5AAED}"/>
              </a:ext>
            </a:extLst>
          </p:cNvPr>
          <p:cNvCxnSpPr>
            <a:cxnSpLocks/>
          </p:cNvCxnSpPr>
          <p:nvPr userDrawn="1"/>
        </p:nvCxnSpPr>
        <p:spPr>
          <a:xfrm>
            <a:off x="7065629" y="890336"/>
            <a:ext cx="0" cy="5967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DC5DE52D-155C-F48E-9D54-3FB2498D6FB3}"/>
              </a:ext>
            </a:extLst>
          </p:cNvPr>
          <p:cNvCxnSpPr>
            <a:cxnSpLocks/>
          </p:cNvCxnSpPr>
          <p:nvPr userDrawn="1"/>
        </p:nvCxnSpPr>
        <p:spPr>
          <a:xfrm>
            <a:off x="7029769" y="920806"/>
            <a:ext cx="238317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BEC069F-B974-B43E-731B-867C091323EC}"/>
              </a:ext>
            </a:extLst>
          </p:cNvPr>
          <p:cNvCxnSpPr>
            <a:cxnSpLocks/>
          </p:cNvCxnSpPr>
          <p:nvPr userDrawn="1"/>
        </p:nvCxnSpPr>
        <p:spPr>
          <a:xfrm>
            <a:off x="10972800" y="920806"/>
            <a:ext cx="12192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AAAACA6-BD10-4156-96BB-53E0BDBF7363}"/>
              </a:ext>
            </a:extLst>
          </p:cNvPr>
          <p:cNvCxnSpPr>
            <a:cxnSpLocks/>
          </p:cNvCxnSpPr>
          <p:nvPr userDrawn="1"/>
        </p:nvCxnSpPr>
        <p:spPr>
          <a:xfrm>
            <a:off x="10972800" y="920806"/>
            <a:ext cx="12192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5D205A31-2CBE-48D9-8944-DD762A7F2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797" y="193556"/>
            <a:ext cx="1214390" cy="302227"/>
          </a:xfrm>
          <a:prstGeom prst="rect">
            <a:avLst/>
          </a:prstGeom>
        </p:spPr>
      </p:pic>
      <p:pic>
        <p:nvPicPr>
          <p:cNvPr id="10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22018C11-45DA-4E86-9883-AED11E1320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921" y="159136"/>
            <a:ext cx="1092852" cy="371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B7755-C7DF-982C-5BDE-FA556D91D9F3}"/>
              </a:ext>
            </a:extLst>
          </p:cNvPr>
          <p:cNvSpPr txBox="1"/>
          <p:nvPr userDrawn="1"/>
        </p:nvSpPr>
        <p:spPr>
          <a:xfrm>
            <a:off x="492701" y="1513490"/>
            <a:ext cx="5771465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dra Sans Std Book"/>
                <a:ea typeface="+mn-ea"/>
                <a:cs typeface="+mn-cs"/>
              </a:rPr>
              <a:t>Improve Access to Training and Extension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dra Sans Std Book"/>
                <a:ea typeface="+mn-ea"/>
                <a:cs typeface="+mn-cs"/>
              </a:rPr>
              <a:t>Improve Access to Financial Services and Literacy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dra Sans Std Book"/>
                <a:ea typeface="+mn-ea"/>
                <a:cs typeface="+mn-cs"/>
              </a:rPr>
              <a:t>Improve Women’s Access to Leadership and Decision-Making Positions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dra Sans Std Book"/>
                <a:ea typeface="+mn-ea"/>
                <a:cs typeface="+mn-cs"/>
              </a:rPr>
              <a:t>Improve Access to Technology and Inputs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dra Sans Std Book"/>
                <a:ea typeface="+mn-ea"/>
                <a:cs typeface="+mn-cs"/>
              </a:rPr>
              <a:t>Psychological Safety: Address Childcare and Gender-Based Violence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dra Sans Std Book"/>
                <a:ea typeface="+mn-ea"/>
                <a:cs typeface="+mn-cs"/>
              </a:rPr>
              <a:t>Resources and training to partners to prevent gender-based violence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dra Sans Std Book"/>
                <a:ea typeface="+mn-ea"/>
                <a:cs typeface="+mn-cs"/>
              </a:rPr>
              <a:t>Sex-disaggregated indicators and gender-inclusive indices should be used  to  measure  women’s  economic  empowerment  (WEAI)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4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7F08B9D-0CC6-FCFF-F318-F6590D2998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Gender-Smart Agri Solutions</a:t>
            </a:r>
            <a:br>
              <a:rPr lang="en-US"/>
            </a:br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080D7E-AB1F-D075-3ACE-39AC2DC90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308" y="0"/>
            <a:ext cx="5460543" cy="68580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D39C7AD-6F77-9A6D-E9CC-90A7D387C1ED}"/>
              </a:ext>
            </a:extLst>
          </p:cNvPr>
          <p:cNvCxnSpPr>
            <a:cxnSpLocks/>
          </p:cNvCxnSpPr>
          <p:nvPr userDrawn="1"/>
        </p:nvCxnSpPr>
        <p:spPr>
          <a:xfrm>
            <a:off x="7065629" y="890336"/>
            <a:ext cx="0" cy="5967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1C57CC6-6375-4B22-EFA2-300CF2BBDCBA}"/>
              </a:ext>
            </a:extLst>
          </p:cNvPr>
          <p:cNvCxnSpPr>
            <a:cxnSpLocks/>
          </p:cNvCxnSpPr>
          <p:nvPr userDrawn="1"/>
        </p:nvCxnSpPr>
        <p:spPr>
          <a:xfrm>
            <a:off x="7029769" y="920806"/>
            <a:ext cx="119983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F72EFB9-9866-5238-0E78-BE9EDB629FEF}"/>
              </a:ext>
            </a:extLst>
          </p:cNvPr>
          <p:cNvCxnSpPr>
            <a:cxnSpLocks/>
          </p:cNvCxnSpPr>
          <p:nvPr userDrawn="1"/>
        </p:nvCxnSpPr>
        <p:spPr>
          <a:xfrm>
            <a:off x="10499075" y="920806"/>
            <a:ext cx="170877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453F1F1F-3804-45C1-BD62-5D59C958E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197" y="345956"/>
            <a:ext cx="1214390" cy="302227"/>
          </a:xfrm>
          <a:prstGeom prst="rect">
            <a:avLst/>
          </a:prstGeom>
        </p:spPr>
      </p:pic>
      <p:pic>
        <p:nvPicPr>
          <p:cNvPr id="11" name="Picture 4" descr="A picture containing text, font, circle, graphics&#10;&#10;Description automatically generated">
            <a:extLst>
              <a:ext uri="{FF2B5EF4-FFF2-40B4-BE49-F238E27FC236}">
                <a16:creationId xmlns:a16="http://schemas.microsoft.com/office/drawing/2014/main" id="{EE80F85E-4A7D-4B00-A456-29EE3954B5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321" y="311536"/>
            <a:ext cx="1092852" cy="371069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BEFBC85-C098-4914-9A20-7150CD734F8E}"/>
              </a:ext>
            </a:extLst>
          </p:cNvPr>
          <p:cNvCxnSpPr>
            <a:cxnSpLocks/>
          </p:cNvCxnSpPr>
          <p:nvPr userDrawn="1"/>
        </p:nvCxnSpPr>
        <p:spPr>
          <a:xfrm>
            <a:off x="10651475" y="1073206"/>
            <a:ext cx="170877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2223A8E-5370-9569-266B-7469FED96D68}"/>
              </a:ext>
            </a:extLst>
          </p:cNvPr>
          <p:cNvSpPr txBox="1"/>
          <p:nvPr userDrawn="1"/>
        </p:nvSpPr>
        <p:spPr>
          <a:xfrm>
            <a:off x="294645" y="1026861"/>
            <a:ext cx="634080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of female farmers reached (directly and indirectly)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of female smallholder farmers reached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of employees participating in training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of extension agents recruited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of suppliers and distributors in the company’s value chain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of agreements signed between farmers and off-takers per year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of women participants in workshops, training events, seminars, conferences, and so forth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Amount of savings achieved for women farmers or cooperatives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 of  participants  in  gender-based  violence  and  harassment  training  (disaggregated 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of gender-based violence policies or procedures implemented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of persons accessing childcare services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Percentage of group leadership positions held by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Fedra Sans Std Book" panose="020B0403040000020004" pitchFamily="34" charset="0"/>
                <a:cs typeface="Segoe UI" panose="020B0502040204020203" pitchFamily="34" charset="0"/>
              </a:rPr>
              <a:t>Number and/or percentage of women farmers using fertilizer and other inputs</a:t>
            </a:r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1522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9CF5673-2468-E235-3C04-E225FDD1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243B63-DEF3-BF31-AA78-41079B652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BBC77D-F7D3-A320-D5C5-E3EF621F3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D6026-3C96-F340-A403-77E6CE20B966}" type="datetimeFigureOut">
              <a:rPr lang="en-US" smtClean="0"/>
              <a:t>3/29/24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8670F9-36CB-D0CD-7EC1-D13FB7FC4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318236-5F38-C63F-A4AF-9B3A13DF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D5905-29B1-F345-A39F-899DE0F83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2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4" r:id="rId2"/>
    <p:sldLayoutId id="2147483660" r:id="rId3"/>
    <p:sldLayoutId id="2147483661" r:id="rId4"/>
    <p:sldLayoutId id="2147483682" r:id="rId5"/>
    <p:sldLayoutId id="2147483673" r:id="rId6"/>
    <p:sldLayoutId id="2147483683" r:id="rId7"/>
    <p:sldLayoutId id="2147483668" r:id="rId8"/>
    <p:sldLayoutId id="2147483680" r:id="rId9"/>
    <p:sldLayoutId id="2147483675" r:id="rId10"/>
    <p:sldLayoutId id="2147483689" r:id="rId11"/>
    <p:sldLayoutId id="2147483666" r:id="rId12"/>
    <p:sldLayoutId id="2147483662" r:id="rId13"/>
    <p:sldLayoutId id="2147483663" r:id="rId14"/>
    <p:sldLayoutId id="2147483664" r:id="rId15"/>
    <p:sldLayoutId id="2147483681" r:id="rId16"/>
    <p:sldLayoutId id="2147483650" r:id="rId17"/>
    <p:sldLayoutId id="2147483665" r:id="rId18"/>
    <p:sldLayoutId id="2147483674" r:id="rId19"/>
    <p:sldLayoutId id="2147483676" r:id="rId20"/>
    <p:sldLayoutId id="2147483671" r:id="rId21"/>
    <p:sldLayoutId id="2147483678" r:id="rId22"/>
    <p:sldLayoutId id="2147483672" r:id="rId23"/>
    <p:sldLayoutId id="2147483679" r:id="rId24"/>
    <p:sldLayoutId id="2147483655" r:id="rId25"/>
    <p:sldLayoutId id="2147483677" r:id="rId26"/>
    <p:sldLayoutId id="2147483669" r:id="rId27"/>
    <p:sldLayoutId id="2147483670" r:id="rId28"/>
    <p:sldLayoutId id="214748366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C4B18A-CEE8-B8CE-A824-FEE21675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2C137-4AC5-D466-EEA5-5279F2A23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172AF-6C1C-7554-ACA1-C505B2FEC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434BF-94EF-944B-8B19-2791A16AFF94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98371-7FF9-A5CD-E815-D2D8A4AA4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860FA-D3F2-3DC2-ECA7-18A951550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3E2BA-E153-904E-B27A-3DA3CFC50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25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54.svg"/><Relationship Id="rId21" Type="http://schemas.openxmlformats.org/officeDocument/2006/relationships/image" Target="../media/image72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c.org/en/insights-reports/2021/seedsofsuccess" TargetMode="Externa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hyperlink" Target="https://www.ifc.org/content/dam/ifc/doc/2023-delta/sugarcane-in-india-gender-case-study.pdf" TargetMode="External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B299A7-5597-18AA-AD46-8E40DE6CCE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5774" y="4944979"/>
            <a:ext cx="7515226" cy="74923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latin typeface="Poppins"/>
                <a:cs typeface="Poppins"/>
              </a:rPr>
              <a:t>3/21/2024 |  </a:t>
            </a:r>
            <a:r>
              <a:rPr lang="en-US" sz="2100" dirty="0">
                <a:latin typeface="Poppins"/>
                <a:cs typeface="Poppins"/>
              </a:rPr>
              <a:t>Sara Seavey, Gender Specialist (Agribusiness), IFC</a:t>
            </a:r>
          </a:p>
          <a:p>
            <a:r>
              <a:rPr lang="en-US" sz="2100" dirty="0">
                <a:latin typeface="Poppins"/>
                <a:cs typeface="Poppins"/>
              </a:rPr>
              <a:t>                          Jyoti Dar, Gender Specialist (Agribusiness), IFC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00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over with colorful squares and a qr code&#10;&#10;Description automatically generated">
            <a:extLst>
              <a:ext uri="{FF2B5EF4-FFF2-40B4-BE49-F238E27FC236}">
                <a16:creationId xmlns:a16="http://schemas.microsoft.com/office/drawing/2014/main" id="{383F8202-A5D9-74C6-D2A6-2235D27AD9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1CF4374D-BD94-2855-C809-32E04A5392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037" y="4458223"/>
            <a:ext cx="2218150" cy="22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E2B905D-C220-8768-E4D4-1E3F35A0A8E4}"/>
              </a:ext>
            </a:extLst>
          </p:cNvPr>
          <p:cNvSpPr txBox="1">
            <a:spLocks/>
          </p:cNvSpPr>
          <p:nvPr/>
        </p:nvSpPr>
        <p:spPr>
          <a:xfrm>
            <a:off x="303454" y="530205"/>
            <a:ext cx="6337978" cy="59674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 sz="4600" dirty="0"/>
              <a:t>Business Case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5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farm&#10;&#10;Description automatically generated">
            <a:extLst>
              <a:ext uri="{FF2B5EF4-FFF2-40B4-BE49-F238E27FC236}">
                <a16:creationId xmlns:a16="http://schemas.microsoft.com/office/drawing/2014/main" id="{C1B539C3-CD41-8B2D-AAE9-82855B6D89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06" y="1600200"/>
            <a:ext cx="10713588" cy="4698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BE503F-DD98-2370-3763-25F54172A036}"/>
              </a:ext>
            </a:extLst>
          </p:cNvPr>
          <p:cNvSpPr txBox="1"/>
          <p:nvPr/>
        </p:nvSpPr>
        <p:spPr>
          <a:xfrm>
            <a:off x="794084" y="649705"/>
            <a:ext cx="10371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edra Sans Std Bold" panose="020B0803040000020004" pitchFamily="34" charset="0"/>
              </a:rPr>
              <a:t>Gender Gaps in Agribusiness Value </a:t>
            </a:r>
          </a:p>
        </p:txBody>
      </p:sp>
    </p:spTree>
    <p:extLst>
      <p:ext uri="{BB962C8B-B14F-4D97-AF65-F5344CB8AC3E}">
        <p14:creationId xmlns:p14="http://schemas.microsoft.com/office/powerpoint/2010/main" val="270459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EF0394-3992-EC7A-DC07-D082024000D2}"/>
              </a:ext>
            </a:extLst>
          </p:cNvPr>
          <p:cNvSpPr txBox="1"/>
          <p:nvPr/>
        </p:nvSpPr>
        <p:spPr>
          <a:xfrm>
            <a:off x="555770" y="454184"/>
            <a:ext cx="11232278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Challenges Women Smallholder Farmers Face in Agribusiness Value Chains</a:t>
            </a:r>
            <a:endParaRPr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46FFBE-3C50-5E3F-1CB9-E4AB052BBDA7}"/>
              </a:ext>
            </a:extLst>
          </p:cNvPr>
          <p:cNvGrpSpPr/>
          <p:nvPr/>
        </p:nvGrpSpPr>
        <p:grpSpPr>
          <a:xfrm>
            <a:off x="971897" y="2186202"/>
            <a:ext cx="10145751" cy="3329966"/>
            <a:chOff x="971897" y="2186202"/>
            <a:chExt cx="10145751" cy="3329966"/>
          </a:xfrm>
        </p:grpSpPr>
        <p:sp>
          <p:nvSpPr>
            <p:cNvPr id="5" name="Google Shape;316;p28">
              <a:extLst>
                <a:ext uri="{FF2B5EF4-FFF2-40B4-BE49-F238E27FC236}">
                  <a16:creationId xmlns:a16="http://schemas.microsoft.com/office/drawing/2014/main" id="{CB70D733-780B-CBC1-46EB-E7F763CCED18}"/>
                </a:ext>
              </a:extLst>
            </p:cNvPr>
            <p:cNvSpPr/>
            <p:nvPr/>
          </p:nvSpPr>
          <p:spPr>
            <a:xfrm>
              <a:off x="1968840" y="2811419"/>
              <a:ext cx="8346908" cy="59646"/>
            </a:xfrm>
            <a:custGeom>
              <a:avLst/>
              <a:gdLst/>
              <a:ahLst/>
              <a:cxnLst/>
              <a:rect l="l" t="t" r="r" b="b"/>
              <a:pathLst>
                <a:path w="10402035" h="69850" extrusionOk="0">
                  <a:moveTo>
                    <a:pt x="1011120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402035" y="69850"/>
                  </a:lnTo>
                  <a:lnTo>
                    <a:pt x="10402035" y="0"/>
                  </a:lnTo>
                  <a:close/>
                </a:path>
              </a:pathLst>
            </a:custGeom>
            <a:solidFill>
              <a:srgbClr val="DDD9D6">
                <a:alpha val="40392"/>
              </a:srgbClr>
            </a:solidFill>
            <a:ln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9FC195-194B-70FA-6C77-6B0FB2AE5032}"/>
                </a:ext>
              </a:extLst>
            </p:cNvPr>
            <p:cNvSpPr/>
            <p:nvPr/>
          </p:nvSpPr>
          <p:spPr>
            <a:xfrm>
              <a:off x="971897" y="2289039"/>
              <a:ext cx="1103950" cy="1146795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60046E-4AB8-4DAE-CC69-E80F138CD302}"/>
                </a:ext>
              </a:extLst>
            </p:cNvPr>
            <p:cNvSpPr/>
            <p:nvPr/>
          </p:nvSpPr>
          <p:spPr>
            <a:xfrm>
              <a:off x="5797958" y="2268487"/>
              <a:ext cx="1103950" cy="1146795"/>
            </a:xfrm>
            <a:prstGeom prst="ellipse">
              <a:avLst/>
            </a:prstGeom>
            <a:solidFill>
              <a:srgbClr val="00ADE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0934B2-04DA-05A4-4F94-20AD24A73975}"/>
                </a:ext>
              </a:extLst>
            </p:cNvPr>
            <p:cNvSpPr/>
            <p:nvPr/>
          </p:nvSpPr>
          <p:spPr>
            <a:xfrm>
              <a:off x="7949747" y="2285169"/>
              <a:ext cx="1103950" cy="1146795"/>
            </a:xfrm>
            <a:prstGeom prst="ellipse">
              <a:avLst/>
            </a:prstGeom>
            <a:solidFill>
              <a:srgbClr val="BCD19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316;p28">
              <a:extLst>
                <a:ext uri="{FF2B5EF4-FFF2-40B4-BE49-F238E27FC236}">
                  <a16:creationId xmlns:a16="http://schemas.microsoft.com/office/drawing/2014/main" id="{6952AED1-37B1-A40F-9CC3-BC2694B66312}"/>
                </a:ext>
              </a:extLst>
            </p:cNvPr>
            <p:cNvSpPr/>
            <p:nvPr/>
          </p:nvSpPr>
          <p:spPr>
            <a:xfrm>
              <a:off x="1968840" y="4916327"/>
              <a:ext cx="8346908" cy="59646"/>
            </a:xfrm>
            <a:custGeom>
              <a:avLst/>
              <a:gdLst/>
              <a:ahLst/>
              <a:cxnLst/>
              <a:rect l="l" t="t" r="r" b="b"/>
              <a:pathLst>
                <a:path w="10402035" h="69850" extrusionOk="0">
                  <a:moveTo>
                    <a:pt x="1011120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0402035" y="69850"/>
                  </a:lnTo>
                  <a:lnTo>
                    <a:pt x="10402035" y="0"/>
                  </a:lnTo>
                  <a:close/>
                </a:path>
              </a:pathLst>
            </a:custGeom>
            <a:solidFill>
              <a:srgbClr val="DDD9D6">
                <a:alpha val="40392"/>
              </a:srgbClr>
            </a:solidFill>
            <a:ln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9276DF0-435F-095C-AC54-1DBBE3059E35}"/>
                </a:ext>
              </a:extLst>
            </p:cNvPr>
            <p:cNvSpPr/>
            <p:nvPr/>
          </p:nvSpPr>
          <p:spPr>
            <a:xfrm>
              <a:off x="3483787" y="4369373"/>
              <a:ext cx="1103950" cy="1146795"/>
            </a:xfrm>
            <a:prstGeom prst="ellipse">
              <a:avLst/>
            </a:prstGeom>
            <a:solidFill>
              <a:srgbClr val="2D6C8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6F6CDE-A323-554B-B9BC-2DB613787283}"/>
                </a:ext>
              </a:extLst>
            </p:cNvPr>
            <p:cNvSpPr/>
            <p:nvPr/>
          </p:nvSpPr>
          <p:spPr>
            <a:xfrm>
              <a:off x="971897" y="4369373"/>
              <a:ext cx="1103950" cy="1146795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DC5187-244C-EFE2-CABE-16745D86C06B}"/>
                </a:ext>
              </a:extLst>
            </p:cNvPr>
            <p:cNvSpPr/>
            <p:nvPr/>
          </p:nvSpPr>
          <p:spPr>
            <a:xfrm>
              <a:off x="5797958" y="4348821"/>
              <a:ext cx="1103950" cy="1146795"/>
            </a:xfrm>
            <a:prstGeom prst="ellipse">
              <a:avLst/>
            </a:prstGeom>
            <a:solidFill>
              <a:srgbClr val="00ADE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DFE48A-AB46-E336-031B-A7FAC9B53601}"/>
                </a:ext>
              </a:extLst>
            </p:cNvPr>
            <p:cNvSpPr/>
            <p:nvPr/>
          </p:nvSpPr>
          <p:spPr>
            <a:xfrm>
              <a:off x="8015159" y="4330118"/>
              <a:ext cx="1103950" cy="1146795"/>
            </a:xfrm>
            <a:prstGeom prst="ellipse">
              <a:avLst/>
            </a:prstGeom>
            <a:solidFill>
              <a:srgbClr val="BCD19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AA8F02E-DF45-F3F2-6AA7-99963FA40386}"/>
                </a:ext>
              </a:extLst>
            </p:cNvPr>
            <p:cNvSpPr/>
            <p:nvPr/>
          </p:nvSpPr>
          <p:spPr>
            <a:xfrm>
              <a:off x="10013698" y="4318356"/>
              <a:ext cx="1103950" cy="1146795"/>
            </a:xfrm>
            <a:prstGeom prst="ellipse">
              <a:avLst/>
            </a:prstGeom>
            <a:solidFill>
              <a:srgbClr val="BFCE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FF4F12-C1B9-F554-2931-8F208FDF03DA}"/>
                </a:ext>
              </a:extLst>
            </p:cNvPr>
            <p:cNvSpPr/>
            <p:nvPr/>
          </p:nvSpPr>
          <p:spPr>
            <a:xfrm>
              <a:off x="3483787" y="2289039"/>
              <a:ext cx="1103950" cy="1146795"/>
            </a:xfrm>
            <a:prstGeom prst="ellipse">
              <a:avLst/>
            </a:prstGeom>
            <a:solidFill>
              <a:srgbClr val="2D6C8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3B9037-1F26-AB7E-0172-F40592F434D1}"/>
                </a:ext>
              </a:extLst>
            </p:cNvPr>
            <p:cNvSpPr/>
            <p:nvPr/>
          </p:nvSpPr>
          <p:spPr>
            <a:xfrm>
              <a:off x="9936355" y="2186202"/>
              <a:ext cx="1103950" cy="1146795"/>
            </a:xfrm>
            <a:prstGeom prst="ellipse">
              <a:avLst/>
            </a:prstGeom>
            <a:solidFill>
              <a:srgbClr val="BFCED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Lightbulb and gear outline">
              <a:extLst>
                <a:ext uri="{FF2B5EF4-FFF2-40B4-BE49-F238E27FC236}">
                  <a16:creationId xmlns:a16="http://schemas.microsoft.com/office/drawing/2014/main" id="{E83C0466-DCBD-9FEB-D7DF-C5A6A7E4D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68096" y="2498574"/>
              <a:ext cx="667251" cy="667251"/>
            </a:xfrm>
            <a:prstGeom prst="rect">
              <a:avLst/>
            </a:prstGeom>
          </p:spPr>
        </p:pic>
        <p:pic>
          <p:nvPicPr>
            <p:cNvPr id="18" name="Graphic 17" descr="Agriculture outline">
              <a:extLst>
                <a:ext uri="{FF2B5EF4-FFF2-40B4-BE49-F238E27FC236}">
                  <a16:creationId xmlns:a16="http://schemas.microsoft.com/office/drawing/2014/main" id="{4D27D13A-3F40-2105-9F69-3678DF113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4352" y="2375000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Money outline">
              <a:extLst>
                <a:ext uri="{FF2B5EF4-FFF2-40B4-BE49-F238E27FC236}">
                  <a16:creationId xmlns:a16="http://schemas.microsoft.com/office/drawing/2014/main" id="{815AD4F0-5A50-7853-0BE6-AB528158B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8562" y="2365981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Seed Packet outline">
              <a:extLst>
                <a:ext uri="{FF2B5EF4-FFF2-40B4-BE49-F238E27FC236}">
                  <a16:creationId xmlns:a16="http://schemas.microsoft.com/office/drawing/2014/main" id="{C483BC6D-ED80-F5E3-EC4F-1608B9409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92733" y="2411790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Smart Phone outline">
              <a:extLst>
                <a:ext uri="{FF2B5EF4-FFF2-40B4-BE49-F238E27FC236}">
                  <a16:creationId xmlns:a16="http://schemas.microsoft.com/office/drawing/2014/main" id="{F4A16658-F5FC-32F4-28F6-93A5A43C5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31130" y="2285169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Car outline">
              <a:extLst>
                <a:ext uri="{FF2B5EF4-FFF2-40B4-BE49-F238E27FC236}">
                  <a16:creationId xmlns:a16="http://schemas.microsoft.com/office/drawing/2014/main" id="{FBEEA72E-7E75-14FE-9ADD-4B7EEC792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74352" y="4485570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Family with boy outline">
              <a:extLst>
                <a:ext uri="{FF2B5EF4-FFF2-40B4-BE49-F238E27FC236}">
                  <a16:creationId xmlns:a16="http://schemas.microsoft.com/office/drawing/2014/main" id="{443AF0A0-4F26-47B2-0853-ABC6F6372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578562" y="4459127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Upward trend outline">
              <a:extLst>
                <a:ext uri="{FF2B5EF4-FFF2-40B4-BE49-F238E27FC236}">
                  <a16:creationId xmlns:a16="http://schemas.microsoft.com/office/drawing/2014/main" id="{76CB1F5B-471B-C019-3B0E-EB8C1C2B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892733" y="4446315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Group of women outline">
              <a:extLst>
                <a:ext uri="{FF2B5EF4-FFF2-40B4-BE49-F238E27FC236}">
                  <a16:creationId xmlns:a16="http://schemas.microsoft.com/office/drawing/2014/main" id="{65DBF906-9F45-DD6B-7D06-69590D760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109934" y="448557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Contract outline">
              <a:extLst>
                <a:ext uri="{FF2B5EF4-FFF2-40B4-BE49-F238E27FC236}">
                  <a16:creationId xmlns:a16="http://schemas.microsoft.com/office/drawing/2014/main" id="{CB8E177D-1C41-4092-9A2F-FC39FC6C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108473" y="442318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39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E783BB-1787-F3BD-FFA2-CE51B14285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89" y="1577809"/>
            <a:ext cx="11509421" cy="48378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EE5E8-3A52-EECC-6072-053989A0ACA1}"/>
              </a:ext>
            </a:extLst>
          </p:cNvPr>
          <p:cNvSpPr txBox="1"/>
          <p:nvPr/>
        </p:nvSpPr>
        <p:spPr>
          <a:xfrm>
            <a:off x="530718" y="788902"/>
            <a:ext cx="11661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edra Sans Std Bold" panose="020B0803040000020004" pitchFamily="34" charset="0"/>
                <a:cs typeface="Segoe UI" panose="020B0502040204020203" pitchFamily="34" charset="0"/>
              </a:rPr>
              <a:t>Gender Throughout the Program Design and Implementation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134F16-0F7F-F58D-1A87-48409C0AC033}"/>
              </a:ext>
            </a:extLst>
          </p:cNvPr>
          <p:cNvCxnSpPr>
            <a:cxnSpLocks/>
          </p:cNvCxnSpPr>
          <p:nvPr/>
        </p:nvCxnSpPr>
        <p:spPr>
          <a:xfrm>
            <a:off x="555770" y="1433807"/>
            <a:ext cx="9821302" cy="0"/>
          </a:xfrm>
          <a:prstGeom prst="line">
            <a:avLst/>
          </a:prstGeom>
          <a:ln w="19050">
            <a:solidFill>
              <a:srgbClr val="103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20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724D4D0-A5D9-A468-E8E4-998DC258DDAE}"/>
              </a:ext>
            </a:extLst>
          </p:cNvPr>
          <p:cNvSpPr txBox="1">
            <a:spLocks/>
          </p:cNvSpPr>
          <p:nvPr/>
        </p:nvSpPr>
        <p:spPr>
          <a:xfrm>
            <a:off x="303454" y="530205"/>
            <a:ext cx="6337978" cy="5967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 sz="3000"/>
              <a:t>Gender-Smart Agri Solutions</a:t>
            </a:r>
            <a:br>
              <a:rPr lang="en-US" sz="3000"/>
            </a:b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83287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79B4D4-40F5-69FA-FCEB-11DA8CD44537}"/>
              </a:ext>
            </a:extLst>
          </p:cNvPr>
          <p:cNvSpPr txBox="1"/>
          <p:nvPr/>
        </p:nvSpPr>
        <p:spPr>
          <a:xfrm>
            <a:off x="176270" y="966396"/>
            <a:ext cx="638651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of female farmers reached (directly and indirectly)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of female smallholder farmers reached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of employees participating in training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of extension agents recruited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of suppliers and distributors in the company’s value chain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of agreements signed between farmers and off-takers per year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of women participants in workshops, training events, seminars, conferences, and so forth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Amount of savings achieved for women farmers or cooperatives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 of  participants  in  gender-based  violence  and  harassment  training  (disaggregated 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of gender-based violence policies or procedures implemented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of persons accessing childcare services (disaggregated by sex)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Percentage of group leadership positions held by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</a:rPr>
              <a:t>Number and/or percentage of women farmers using fertilizer and other inputs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E620E-2939-FCD7-F673-70046460047E}"/>
              </a:ext>
            </a:extLst>
          </p:cNvPr>
          <p:cNvSpPr txBox="1"/>
          <p:nvPr/>
        </p:nvSpPr>
        <p:spPr>
          <a:xfrm>
            <a:off x="309591" y="136182"/>
            <a:ext cx="611987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Fedra Sans Std Bold"/>
                <a:ea typeface="+mn-ea"/>
                <a:cs typeface="+mn-cs"/>
              </a:rPr>
              <a:t>Illustrative list of Gender-Related Performance Indicators</a:t>
            </a:r>
          </a:p>
        </p:txBody>
      </p:sp>
    </p:spTree>
    <p:extLst>
      <p:ext uri="{BB962C8B-B14F-4D97-AF65-F5344CB8AC3E}">
        <p14:creationId xmlns:p14="http://schemas.microsoft.com/office/powerpoint/2010/main" val="358927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11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AE6B07-ACCD-F757-06EE-1F2E4DD16019}"/>
              </a:ext>
            </a:extLst>
          </p:cNvPr>
          <p:cNvSpPr/>
          <p:nvPr/>
        </p:nvSpPr>
        <p:spPr>
          <a:xfrm>
            <a:off x="204537" y="2081463"/>
            <a:ext cx="4559968" cy="264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BF607E27-958E-658B-64E1-89FF88D8E4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386" y="2445151"/>
            <a:ext cx="1620769" cy="14394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5D78156-6F9F-860C-435B-BC2A35B28A33}"/>
              </a:ext>
            </a:extLst>
          </p:cNvPr>
          <p:cNvSpPr txBox="1"/>
          <p:nvPr/>
        </p:nvSpPr>
        <p:spPr>
          <a:xfrm>
            <a:off x="2857714" y="2438051"/>
            <a:ext cx="171428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Fedra Sans Std Book" panose="020B0403040000020004" pitchFamily="34" charset="0"/>
              </a:rPr>
              <a:t>Sunita procured 833 seed nursery trays and developed 50K high-quality seedlings, of which she sold 35K seedlings across six farmers covering 4.5 acres of land.</a:t>
            </a:r>
          </a:p>
          <a:p>
            <a:endParaRPr lang="en-US" sz="1400" i="1" dirty="0">
              <a:latin typeface="Fedra Sans Std Book" panose="020B04030400000200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E98E72-33BA-16DB-3121-084E0439A019}"/>
              </a:ext>
            </a:extLst>
          </p:cNvPr>
          <p:cNvSpPr txBox="1"/>
          <p:nvPr/>
        </p:nvSpPr>
        <p:spPr>
          <a:xfrm>
            <a:off x="1081082" y="4040092"/>
            <a:ext cx="36571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rgbClr val="2D6C83"/>
                </a:solidFill>
                <a:latin typeface="Fedra Sans Std Book" panose="020B0403040000020004" pitchFamily="34" charset="0"/>
              </a:rPr>
              <a:t>“My family and I used to buy seedlings from middlemen at a high price. Now we sell them directly to the farmers, and they are better quality. I would like to grow more seedlings and build my business”</a:t>
            </a:r>
          </a:p>
          <a:p>
            <a:endParaRPr lang="en-US" sz="1200" i="1">
              <a:solidFill>
                <a:srgbClr val="2D6C83"/>
              </a:solidFill>
              <a:latin typeface="Fedra Sans Std Book" panose="020B0403040000020004" pitchFamily="34" charset="0"/>
            </a:endParaRPr>
          </a:p>
          <a:p>
            <a:r>
              <a:rPr lang="en-US" sz="1200">
                <a:solidFill>
                  <a:srgbClr val="2D6C83"/>
                </a:solidFill>
                <a:latin typeface="Fedra Sans Std Book" panose="020B0403040000020004" pitchFamily="34" charset="0"/>
              </a:rPr>
              <a:t>Sunita, Sugarcane Entrepreneur</a:t>
            </a:r>
          </a:p>
        </p:txBody>
      </p:sp>
      <p:pic>
        <p:nvPicPr>
          <p:cNvPr id="22" name="Picture 21">
            <a:hlinkClick r:id="rId3"/>
            <a:extLst>
              <a:ext uri="{FF2B5EF4-FFF2-40B4-BE49-F238E27FC236}">
                <a16:creationId xmlns:a16="http://schemas.microsoft.com/office/drawing/2014/main" id="{9301A63B-CAB5-8123-672A-F3D25F5BAD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298" y="2628828"/>
            <a:ext cx="2707210" cy="3237017"/>
          </a:xfrm>
          <a:prstGeom prst="rect">
            <a:avLst/>
          </a:prstGeom>
        </p:spPr>
      </p:pic>
      <p:pic>
        <p:nvPicPr>
          <p:cNvPr id="23" name="Picture 22">
            <a:hlinkClick r:id="rId5"/>
            <a:extLst>
              <a:ext uri="{FF2B5EF4-FFF2-40B4-BE49-F238E27FC236}">
                <a16:creationId xmlns:a16="http://schemas.microsoft.com/office/drawing/2014/main" id="{BFB75613-6ADE-177E-41E1-5B167C39AD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9313" y="2613837"/>
            <a:ext cx="2730932" cy="297241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23D1BB-7F98-0CD8-873E-D8E2E4DE5F39}"/>
              </a:ext>
            </a:extLst>
          </p:cNvPr>
          <p:cNvSpPr/>
          <p:nvPr/>
        </p:nvSpPr>
        <p:spPr>
          <a:xfrm>
            <a:off x="969925" y="2195131"/>
            <a:ext cx="93946" cy="4104409"/>
          </a:xfrm>
          <a:prstGeom prst="rect">
            <a:avLst/>
          </a:prstGeom>
          <a:solidFill>
            <a:srgbClr val="BCD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6947D2-124F-A207-0321-E44764B9C13A}"/>
              </a:ext>
            </a:extLst>
          </p:cNvPr>
          <p:cNvSpPr/>
          <p:nvPr/>
        </p:nvSpPr>
        <p:spPr>
          <a:xfrm>
            <a:off x="5497352" y="2195130"/>
            <a:ext cx="93946" cy="4104409"/>
          </a:xfrm>
          <a:prstGeom prst="rect">
            <a:avLst/>
          </a:prstGeom>
          <a:solidFill>
            <a:srgbClr val="BCD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08E028-F9F8-8E07-54F4-4164F9369AD4}"/>
              </a:ext>
            </a:extLst>
          </p:cNvPr>
          <p:cNvSpPr txBox="1"/>
          <p:nvPr/>
        </p:nvSpPr>
        <p:spPr>
          <a:xfrm>
            <a:off x="5816884" y="2184148"/>
            <a:ext cx="5405191" cy="31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>
                <a:ln>
                  <a:noFill/>
                </a:ln>
                <a:solidFill>
                  <a:srgbClr val="002345"/>
                </a:solidFill>
                <a:effectLst/>
                <a:uLnTx/>
                <a:uFillTx/>
                <a:latin typeface="Fedra Sans Std Bold" panose="020B0803040000020004" pitchFamily="34" charset="0"/>
                <a:ea typeface="+mn-ea"/>
                <a:cs typeface="+mn-cs"/>
              </a:rPr>
              <a:t>Publications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018168-EC8F-F765-2613-B984511EF194}"/>
              </a:ext>
            </a:extLst>
          </p:cNvPr>
          <p:cNvSpPr/>
          <p:nvPr/>
        </p:nvSpPr>
        <p:spPr>
          <a:xfrm>
            <a:off x="288758" y="168442"/>
            <a:ext cx="1323474" cy="662348"/>
          </a:xfrm>
          <a:prstGeom prst="rect">
            <a:avLst/>
          </a:prstGeom>
          <a:solidFill>
            <a:srgbClr val="147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E8DC52E7-4B38-75AD-AAE4-47BBC74FF9D7}"/>
              </a:ext>
            </a:extLst>
          </p:cNvPr>
          <p:cNvSpPr txBox="1">
            <a:spLocks/>
          </p:cNvSpPr>
          <p:nvPr/>
        </p:nvSpPr>
        <p:spPr>
          <a:xfrm>
            <a:off x="828012" y="1164212"/>
            <a:ext cx="10890745" cy="603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Fedra Sans Std Bold" panose="020B0803040000020004" pitchFamily="34" charset="0"/>
              </a:rPr>
              <a:t>DCM</a:t>
            </a:r>
            <a:r>
              <a:rPr lang="en-US" sz="3200" dirty="0">
                <a:solidFill>
                  <a:srgbClr val="002060"/>
                </a:solidFill>
                <a:latin typeface="Fedra Sans Std Bold" panose="020B0803040000020004" pitchFamily="34" charset="0"/>
                <a:ea typeface="+mn-lt"/>
                <a:cs typeface="+mn-lt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Fedra Sans Std Bold" panose="020B0803040000020004" pitchFamily="34" charset="0"/>
              </a:rPr>
              <a:t>Shriram | </a:t>
            </a:r>
            <a:r>
              <a:rPr lang="en-US" dirty="0">
                <a:solidFill>
                  <a:srgbClr val="002060"/>
                </a:solidFill>
                <a:latin typeface="Fedra Sans Std Bold" panose="020B0803040000020004" pitchFamily="34" charset="0"/>
              </a:rPr>
              <a:t>Untapping the Potential of the Sugarcane Sector</a:t>
            </a:r>
            <a:endParaRPr lang="es-419" sz="3200" dirty="0">
              <a:solidFill>
                <a:srgbClr val="002060"/>
              </a:solidFill>
              <a:latin typeface="Fedra Sans Std Bold" panose="020B08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811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1194ab-c7a5-431c-80f8-e08682b36ed7" xsi:nil="true"/>
    <lcf76f155ced4ddcb4097134ff3c332f xmlns="aa9ac0e1-9d9c-449a-ba79-20f9954ea8b2">
      <Terms xmlns="http://schemas.microsoft.com/office/infopath/2007/PartnerControls"/>
    </lcf76f155ced4ddcb4097134ff3c332f>
    <SharedWithUsers xmlns="2a1194ab-c7a5-431c-80f8-e08682b36ed7">
      <UserInfo>
        <DisplayName>Jyoti Dar</DisplayName>
        <AccountId>108</AccountId>
        <AccountType/>
      </UserInfo>
      <UserInfo>
        <DisplayName>Irene Reyes</DisplayName>
        <AccountId>188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186C07FCCC48439955B24105A44868" ma:contentTypeVersion="13" ma:contentTypeDescription="Create a new document." ma:contentTypeScope="" ma:versionID="8cb6496ce7b3869cb5213d73d362b1c5">
  <xsd:schema xmlns:xsd="http://www.w3.org/2001/XMLSchema" xmlns:xs="http://www.w3.org/2001/XMLSchema" xmlns:p="http://schemas.microsoft.com/office/2006/metadata/properties" xmlns:ns2="aa9ac0e1-9d9c-449a-ba79-20f9954ea8b2" xmlns:ns3="2a1194ab-c7a5-431c-80f8-e08682b36ed7" targetNamespace="http://schemas.microsoft.com/office/2006/metadata/properties" ma:root="true" ma:fieldsID="ec5d25a034e92382841f2426774fc51d" ns2:_="" ns3:_="">
    <xsd:import namespace="aa9ac0e1-9d9c-449a-ba79-20f9954ea8b2"/>
    <xsd:import namespace="2a1194ab-c7a5-431c-80f8-e08682b36e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ac0e1-9d9c-449a-ba79-20f9954ea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194ab-c7a5-431c-80f8-e08682b36ed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0452628-e6d8-4750-824f-048f7ff7ab6e}" ma:internalName="TaxCatchAll" ma:showField="CatchAllData" ma:web="2a1194ab-c7a5-431c-80f8-e08682b36e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74CC66-727A-48EE-92D0-6C33FE80F0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7714E8-D3F9-45CB-B9AF-027B435BE77B}">
  <ds:schemaRefs>
    <ds:schemaRef ds:uri="3e02667f-0271-471b-bd6e-11a2e16def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2a1194ab-c7a5-431c-80f8-e08682b36ed7"/>
    <ds:schemaRef ds:uri="aa9ac0e1-9d9c-449a-ba79-20f9954ea8b2"/>
  </ds:schemaRefs>
</ds:datastoreItem>
</file>

<file path=customXml/itemProps3.xml><?xml version="1.0" encoding="utf-8"?>
<ds:datastoreItem xmlns:ds="http://schemas.openxmlformats.org/officeDocument/2006/customXml" ds:itemID="{6386DBFA-613C-433C-8746-B919D18E22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9ac0e1-9d9c-449a-ba79-20f9954ea8b2"/>
    <ds:schemaRef ds:uri="2a1194ab-c7a5-431c-80f8-e08682b36e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287</Words>
  <Application>Microsoft Macintosh PowerPoint</Application>
  <PresentationFormat>Widescreen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Fedra Sans Std Bold</vt:lpstr>
      <vt:lpstr>Fedra Sans Std Book</vt:lpstr>
      <vt:lpstr>Poppins</vt:lpstr>
      <vt:lpstr>Segoe UI</vt:lpstr>
      <vt:lpstr>Segoe UI Light</vt:lpstr>
      <vt:lpstr>Tema de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Lucia Caldeiro</dc:creator>
  <cp:lastModifiedBy>J u l i e M o l l i n s</cp:lastModifiedBy>
  <cp:revision>7</cp:revision>
  <dcterms:created xsi:type="dcterms:W3CDTF">2023-11-09T18:56:29Z</dcterms:created>
  <dcterms:modified xsi:type="dcterms:W3CDTF">2024-03-30T02:57:07Z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0x0101008F186C07FCCC48439955B24105A44868</vt:lpwstr>
  </property>
  <property fmtid="{D5CDD505-2E9C-101B-9397-08002B2CF9AE}" pid="3" name="MediaServiceImageTags">
    <vt:lpwstr/>
  </property>
  <property fmtid="{D5CDD505-2E9C-101B-9397-08002B2CF9AE}" pid="4" name="Order">
    <vt:lpwstr>1600.00000000000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ifc_business_unit">
    <vt:lpwstr/>
  </property>
  <property fmtid="{D5CDD505-2E9C-101B-9397-08002B2CF9AE}" pid="12" name="lcf76f155ced4ddcb4097134ff3c332f">
    <vt:lpwstr/>
  </property>
  <property fmtid="{D5CDD505-2E9C-101B-9397-08002B2CF9AE}" pid="13" name="SharedWithUsers">
    <vt:lpwstr>108;#Jyoti Dar;#188;#Irene Reyes</vt:lpwstr>
  </property>
</Properties>
</file>